
<file path=[Content_Types].xml><?xml version="1.0" encoding="utf-8"?>
<Types xmlns="http://schemas.openxmlformats.org/package/2006/content-types">
  <Default Extension="jpeg" ContentType="image/jpeg"/>
  <Default Extension="emf" ContentType="image/x-e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sldIdLst>
    <p:sldId id="261" r:id="rId3"/>
    <p:sldId id="268" r:id="rId5"/>
    <p:sldId id="271" r:id="rId6"/>
    <p:sldId id="340" r:id="rId7"/>
    <p:sldId id="341" r:id="rId8"/>
    <p:sldId id="331" r:id="rId9"/>
    <p:sldId id="332" r:id="rId10"/>
    <p:sldId id="330" r:id="rId11"/>
    <p:sldId id="257" r:id="rId12"/>
    <p:sldId id="275" r:id="rId13"/>
    <p:sldId id="342" r:id="rId14"/>
    <p:sldId id="352" r:id="rId15"/>
    <p:sldId id="345" r:id="rId16"/>
    <p:sldId id="259" r:id="rId17"/>
    <p:sldId id="344" r:id="rId18"/>
    <p:sldId id="333" r:id="rId19"/>
    <p:sldId id="306" r:id="rId20"/>
    <p:sldId id="351" r:id="rId21"/>
    <p:sldId id="335" r:id="rId22"/>
    <p:sldId id="334" r:id="rId23"/>
    <p:sldId id="317" r:id="rId24"/>
    <p:sldId id="310" r:id="rId25"/>
    <p:sldId id="281" r:id="rId26"/>
    <p:sldId id="316" r:id="rId27"/>
    <p:sldId id="315" r:id="rId28"/>
    <p:sldId id="314" r:id="rId29"/>
    <p:sldId id="319" r:id="rId30"/>
    <p:sldId id="320" r:id="rId31"/>
    <p:sldId id="321" r:id="rId32"/>
    <p:sldId id="302" r:id="rId33"/>
    <p:sldId id="301" r:id="rId34"/>
    <p:sldId id="327" r:id="rId35"/>
    <p:sldId id="323" r:id="rId36"/>
    <p:sldId id="326" r:id="rId37"/>
    <p:sldId id="346" r:id="rId38"/>
    <p:sldId id="336" r:id="rId39"/>
    <p:sldId id="348" r:id="rId40"/>
    <p:sldId id="349" r:id="rId41"/>
    <p:sldId id="350" r:id="rId42"/>
    <p:sldId id="270"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1425"/>
    <a:srgbClr val="AD0B2A"/>
    <a:srgbClr val="9F1933"/>
    <a:srgbClr val="EEDEE2"/>
    <a:srgbClr val="D68594"/>
    <a:srgbClr val="DE7979"/>
    <a:srgbClr val="D68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83758" autoAdjust="0"/>
  </p:normalViewPr>
  <p:slideViewPr>
    <p:cSldViewPr snapToGrid="0">
      <p:cViewPr varScale="1">
        <p:scale>
          <a:sx n="91" d="100"/>
          <a:sy n="91" d="100"/>
        </p:scale>
        <p:origin x="12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7CFCCE9-3437-47A2-91A2-72AF2D733E07}" type="doc">
      <dgm:prSet loTypeId="urn:microsoft.com/office/officeart/2005/8/layout/hProcess9" loCatId="process" qsTypeId="urn:microsoft.com/office/officeart/2005/8/quickstyle/simple1" qsCatId="simple" csTypeId="urn:microsoft.com/office/officeart/2005/8/colors/accent1_2" csCatId="accent1" phldr="1"/>
      <dgm:spPr/>
    </dgm:pt>
    <dgm:pt modelId="{FBD28249-EAD7-44E9-AAD8-421638C64A9C}">
      <dgm:prSet phldrT="[文本]" custT="1"/>
      <dgm:spPr/>
      <dgm:t>
        <a:bodyPr/>
        <a:lstStyle/>
        <a:p>
          <a:r>
            <a:rPr lang="en-US" altLang="zh-CN" sz="1800" dirty="0">
              <a:latin typeface="微软雅黑" panose="020B0503020204020204" pitchFamily="34" charset="-122"/>
              <a:ea typeface="微软雅黑" panose="020B0503020204020204" pitchFamily="34" charset="-122"/>
            </a:rPr>
            <a:t>Link source data</a:t>
          </a:r>
          <a:endParaRPr lang="zh-CN" altLang="en-US" sz="1800" dirty="0">
            <a:latin typeface="微软雅黑" panose="020B0503020204020204" pitchFamily="34" charset="-122"/>
            <a:ea typeface="微软雅黑" panose="020B0503020204020204" pitchFamily="34" charset="-122"/>
          </a:endParaRPr>
        </a:p>
      </dgm:t>
    </dgm:pt>
    <dgm:pt modelId="{78E4FEAA-9168-49B8-BB07-F0AB8FF6A1A4}" cxnId="{01AA7C91-21A0-4ADD-9288-53549D40D25E}" type="parTrans">
      <dgm:prSet/>
      <dgm:spPr/>
      <dgm:t>
        <a:bodyPr/>
        <a:lstStyle/>
        <a:p>
          <a:endParaRPr lang="zh-CN" altLang="en-US"/>
        </a:p>
      </dgm:t>
    </dgm:pt>
    <dgm:pt modelId="{CF1E0965-2E2B-4010-9EBF-B839C92377B0}" cxnId="{01AA7C91-21A0-4ADD-9288-53549D40D25E}" type="sibTrans">
      <dgm:prSet/>
      <dgm:spPr/>
      <dgm:t>
        <a:bodyPr/>
        <a:lstStyle/>
        <a:p>
          <a:endParaRPr lang="zh-CN" altLang="en-US"/>
        </a:p>
      </dgm:t>
    </dgm:pt>
    <dgm:pt modelId="{04C1753C-DCCA-474A-9836-F8D29DC8A588}">
      <dgm:prSet phldrT="[文本]" custT="1"/>
      <dgm:spPr/>
      <dgm:t>
        <a:bodyPr/>
        <a:lstStyle/>
        <a:p>
          <a:r>
            <a:rPr lang="en-US" altLang="en-US" sz="1600" dirty="0">
              <a:latin typeface="微软雅黑" panose="020B0503020204020204" pitchFamily="34" charset="-122"/>
              <a:ea typeface="微软雅黑" panose="020B0503020204020204" pitchFamily="34" charset="-122"/>
            </a:rPr>
            <a:t>Multi-dimensional classification</a:t>
          </a:r>
          <a:endParaRPr lang="zh-CN" altLang="en-US" sz="1600" dirty="0">
            <a:latin typeface="微软雅黑" panose="020B0503020204020204" pitchFamily="34" charset="-122"/>
            <a:ea typeface="微软雅黑" panose="020B0503020204020204" pitchFamily="34" charset="-122"/>
          </a:endParaRPr>
        </a:p>
      </dgm:t>
    </dgm:pt>
    <dgm:pt modelId="{9CE5C5A1-6CB5-453D-81F1-9B7B6EBFE3FA}" cxnId="{09578834-CF7E-4200-B57F-3F944157794D}" type="parTrans">
      <dgm:prSet/>
      <dgm:spPr/>
      <dgm:t>
        <a:bodyPr/>
        <a:lstStyle/>
        <a:p>
          <a:endParaRPr lang="zh-CN" altLang="en-US"/>
        </a:p>
      </dgm:t>
    </dgm:pt>
    <dgm:pt modelId="{47ADED6C-9190-4027-8DA9-CF84FDFE7CC7}" cxnId="{09578834-CF7E-4200-B57F-3F944157794D}" type="sibTrans">
      <dgm:prSet/>
      <dgm:spPr/>
      <dgm:t>
        <a:bodyPr/>
        <a:lstStyle/>
        <a:p>
          <a:endParaRPr lang="zh-CN" altLang="en-US"/>
        </a:p>
      </dgm:t>
    </dgm:pt>
    <dgm:pt modelId="{1D5D3C91-C813-4854-8542-3FB5131BA0F7}">
      <dgm:prSet phldrT="[文本]" custT="1"/>
      <dgm:spPr/>
      <dgm:t>
        <a:bodyPr/>
        <a:lstStyle/>
        <a:p>
          <a:r>
            <a:rPr lang="en-US" altLang="zh-CN" sz="2000" dirty="0">
              <a:latin typeface="微软雅黑" panose="020B0503020204020204" pitchFamily="34" charset="-122"/>
              <a:ea typeface="微软雅黑" panose="020B0503020204020204" pitchFamily="34" charset="-122"/>
            </a:rPr>
            <a:t>data analysis</a:t>
          </a:r>
          <a:endParaRPr lang="zh-CN" altLang="en-US" sz="2000" dirty="0">
            <a:latin typeface="微软雅黑" panose="020B0503020204020204" pitchFamily="34" charset="-122"/>
            <a:ea typeface="微软雅黑" panose="020B0503020204020204" pitchFamily="34" charset="-122"/>
          </a:endParaRPr>
        </a:p>
      </dgm:t>
    </dgm:pt>
    <dgm:pt modelId="{617D0492-00D2-4544-8E2E-9698F5F322D9}" cxnId="{621FA876-221D-47E8-BAD0-EF64D93A5751}" type="parTrans">
      <dgm:prSet/>
      <dgm:spPr/>
      <dgm:t>
        <a:bodyPr/>
        <a:lstStyle/>
        <a:p>
          <a:endParaRPr lang="zh-CN" altLang="en-US"/>
        </a:p>
      </dgm:t>
    </dgm:pt>
    <dgm:pt modelId="{9939CD1F-AA2B-4387-9CA1-31BCB440091D}" cxnId="{621FA876-221D-47E8-BAD0-EF64D93A5751}" type="sibTrans">
      <dgm:prSet/>
      <dgm:spPr/>
      <dgm:t>
        <a:bodyPr/>
        <a:lstStyle/>
        <a:p>
          <a:endParaRPr lang="zh-CN" altLang="en-US"/>
        </a:p>
      </dgm:t>
    </dgm:pt>
    <dgm:pt modelId="{7296220F-2993-4C14-8D4F-D9E0CA37CD58}">
      <dgm:prSet phldrT="[文本]" custT="1"/>
      <dgm:spPr/>
      <dgm:t>
        <a:bodyPr/>
        <a:lstStyle/>
        <a:p>
          <a:r>
            <a:rPr lang="en-US" altLang="zh-CN" sz="2000" dirty="0">
              <a:latin typeface="微软雅黑" panose="020B0503020204020204" pitchFamily="34" charset="-122"/>
              <a:ea typeface="微软雅黑" panose="020B0503020204020204" pitchFamily="34" charset="-122"/>
            </a:rPr>
            <a:t>data release</a:t>
          </a:r>
          <a:endParaRPr lang="zh-CN" altLang="en-US" sz="2000" dirty="0">
            <a:latin typeface="微软雅黑" panose="020B0503020204020204" pitchFamily="34" charset="-122"/>
            <a:ea typeface="微软雅黑" panose="020B0503020204020204" pitchFamily="34" charset="-122"/>
          </a:endParaRPr>
        </a:p>
      </dgm:t>
    </dgm:pt>
    <dgm:pt modelId="{8415094D-A91C-47D2-BCD4-AD7CB0C69B4E}" cxnId="{B1C26777-EE9E-4166-ACE8-E64A9E0E2F16}" type="parTrans">
      <dgm:prSet/>
      <dgm:spPr/>
      <dgm:t>
        <a:bodyPr/>
        <a:lstStyle/>
        <a:p>
          <a:endParaRPr lang="zh-CN" altLang="en-US"/>
        </a:p>
      </dgm:t>
    </dgm:pt>
    <dgm:pt modelId="{3C1D2039-81BF-40FF-B67E-FD8E9EA88886}" cxnId="{B1C26777-EE9E-4166-ACE8-E64A9E0E2F16}" type="sibTrans">
      <dgm:prSet/>
      <dgm:spPr/>
      <dgm:t>
        <a:bodyPr/>
        <a:lstStyle/>
        <a:p>
          <a:endParaRPr lang="zh-CN" altLang="en-US"/>
        </a:p>
      </dgm:t>
    </dgm:pt>
    <dgm:pt modelId="{CBA56115-47E3-4056-A17F-F498957595B2}" type="pres">
      <dgm:prSet presAssocID="{17CFCCE9-3437-47A2-91A2-72AF2D733E07}" presName="CompostProcess" presStyleCnt="0">
        <dgm:presLayoutVars>
          <dgm:dir/>
          <dgm:resizeHandles val="exact"/>
        </dgm:presLayoutVars>
      </dgm:prSet>
      <dgm:spPr/>
    </dgm:pt>
    <dgm:pt modelId="{E248E1FA-F7BB-42E2-BE38-7C05B20952C6}" type="pres">
      <dgm:prSet presAssocID="{17CFCCE9-3437-47A2-91A2-72AF2D733E07}" presName="arrow" presStyleLbl="bgShp" presStyleIdx="0" presStyleCnt="1"/>
      <dgm:spPr/>
    </dgm:pt>
    <dgm:pt modelId="{EE64C674-C721-44BF-B978-5BDB51C5F804}" type="pres">
      <dgm:prSet presAssocID="{17CFCCE9-3437-47A2-91A2-72AF2D733E07}" presName="linearProcess" presStyleCnt="0"/>
      <dgm:spPr/>
    </dgm:pt>
    <dgm:pt modelId="{B911E52E-B371-4F45-A2BB-DE6BB0CB17B6}" type="pres">
      <dgm:prSet presAssocID="{FBD28249-EAD7-44E9-AAD8-421638C64A9C}" presName="textNode" presStyleLbl="node1" presStyleIdx="0" presStyleCnt="4">
        <dgm:presLayoutVars>
          <dgm:bulletEnabled val="1"/>
        </dgm:presLayoutVars>
      </dgm:prSet>
      <dgm:spPr/>
    </dgm:pt>
    <dgm:pt modelId="{17F1AF9E-F8D9-4AF4-812C-0185DF01F7FD}" type="pres">
      <dgm:prSet presAssocID="{CF1E0965-2E2B-4010-9EBF-B839C92377B0}" presName="sibTrans" presStyleCnt="0"/>
      <dgm:spPr/>
    </dgm:pt>
    <dgm:pt modelId="{716AAB6B-B161-4811-A35D-39D69D3C0D6F}" type="pres">
      <dgm:prSet presAssocID="{04C1753C-DCCA-474A-9836-F8D29DC8A588}" presName="textNode" presStyleLbl="node1" presStyleIdx="1" presStyleCnt="4">
        <dgm:presLayoutVars>
          <dgm:bulletEnabled val="1"/>
        </dgm:presLayoutVars>
      </dgm:prSet>
      <dgm:spPr/>
    </dgm:pt>
    <dgm:pt modelId="{FB6FF50F-5947-4B70-AEA3-E242C9DED478}" type="pres">
      <dgm:prSet presAssocID="{47ADED6C-9190-4027-8DA9-CF84FDFE7CC7}" presName="sibTrans" presStyleCnt="0"/>
      <dgm:spPr/>
    </dgm:pt>
    <dgm:pt modelId="{EE4A8330-738D-4C06-BCCE-0AB7D0097D48}" type="pres">
      <dgm:prSet presAssocID="{1D5D3C91-C813-4854-8542-3FB5131BA0F7}" presName="textNode" presStyleLbl="node1" presStyleIdx="2" presStyleCnt="4">
        <dgm:presLayoutVars>
          <dgm:bulletEnabled val="1"/>
        </dgm:presLayoutVars>
      </dgm:prSet>
      <dgm:spPr/>
    </dgm:pt>
    <dgm:pt modelId="{BBCFC905-36DD-40B4-9592-2EF4CEC295DD}" type="pres">
      <dgm:prSet presAssocID="{9939CD1F-AA2B-4387-9CA1-31BCB440091D}" presName="sibTrans" presStyleCnt="0"/>
      <dgm:spPr/>
    </dgm:pt>
    <dgm:pt modelId="{2CE891EF-DF62-4A30-AACE-328F43A5B934}" type="pres">
      <dgm:prSet presAssocID="{7296220F-2993-4C14-8D4F-D9E0CA37CD58}" presName="textNode" presStyleLbl="node1" presStyleIdx="3" presStyleCnt="4">
        <dgm:presLayoutVars>
          <dgm:bulletEnabled val="1"/>
        </dgm:presLayoutVars>
      </dgm:prSet>
      <dgm:spPr/>
    </dgm:pt>
  </dgm:ptLst>
  <dgm:cxnLst>
    <dgm:cxn modelId="{44922613-025E-4F3D-8C97-4B3ABAC48144}" type="presOf" srcId="{1D5D3C91-C813-4854-8542-3FB5131BA0F7}" destId="{EE4A8330-738D-4C06-BCCE-0AB7D0097D48}" srcOrd="0" destOrd="0" presId="urn:microsoft.com/office/officeart/2005/8/layout/hProcess9"/>
    <dgm:cxn modelId="{09578834-CF7E-4200-B57F-3F944157794D}" srcId="{17CFCCE9-3437-47A2-91A2-72AF2D733E07}" destId="{04C1753C-DCCA-474A-9836-F8D29DC8A588}" srcOrd="1" destOrd="0" parTransId="{9CE5C5A1-6CB5-453D-81F1-9B7B6EBFE3FA}" sibTransId="{47ADED6C-9190-4027-8DA9-CF84FDFE7CC7}"/>
    <dgm:cxn modelId="{61D83C37-5C42-44CC-A2C7-6A17DB2DCAE8}" type="presOf" srcId="{17CFCCE9-3437-47A2-91A2-72AF2D733E07}" destId="{CBA56115-47E3-4056-A17F-F498957595B2}" srcOrd="0" destOrd="0" presId="urn:microsoft.com/office/officeart/2005/8/layout/hProcess9"/>
    <dgm:cxn modelId="{B6E7F65E-0D8F-4BB9-9FEA-58F89F8E9F1F}" type="presOf" srcId="{04C1753C-DCCA-474A-9836-F8D29DC8A588}" destId="{716AAB6B-B161-4811-A35D-39D69D3C0D6F}" srcOrd="0" destOrd="0" presId="urn:microsoft.com/office/officeart/2005/8/layout/hProcess9"/>
    <dgm:cxn modelId="{CEF2466A-FF97-4041-A4CB-C601E135F796}" type="presOf" srcId="{7296220F-2993-4C14-8D4F-D9E0CA37CD58}" destId="{2CE891EF-DF62-4A30-AACE-328F43A5B934}" srcOrd="0" destOrd="0" presId="urn:microsoft.com/office/officeart/2005/8/layout/hProcess9"/>
    <dgm:cxn modelId="{621FA876-221D-47E8-BAD0-EF64D93A5751}" srcId="{17CFCCE9-3437-47A2-91A2-72AF2D733E07}" destId="{1D5D3C91-C813-4854-8542-3FB5131BA0F7}" srcOrd="2" destOrd="0" parTransId="{617D0492-00D2-4544-8E2E-9698F5F322D9}" sibTransId="{9939CD1F-AA2B-4387-9CA1-31BCB440091D}"/>
    <dgm:cxn modelId="{B1C26777-EE9E-4166-ACE8-E64A9E0E2F16}" srcId="{17CFCCE9-3437-47A2-91A2-72AF2D733E07}" destId="{7296220F-2993-4C14-8D4F-D9E0CA37CD58}" srcOrd="3" destOrd="0" parTransId="{8415094D-A91C-47D2-BCD4-AD7CB0C69B4E}" sibTransId="{3C1D2039-81BF-40FF-B67E-FD8E9EA88886}"/>
    <dgm:cxn modelId="{01AA7C91-21A0-4ADD-9288-53549D40D25E}" srcId="{17CFCCE9-3437-47A2-91A2-72AF2D733E07}" destId="{FBD28249-EAD7-44E9-AAD8-421638C64A9C}" srcOrd="0" destOrd="0" parTransId="{78E4FEAA-9168-49B8-BB07-F0AB8FF6A1A4}" sibTransId="{CF1E0965-2E2B-4010-9EBF-B839C92377B0}"/>
    <dgm:cxn modelId="{D2C5E6B4-629A-4975-9555-FCE8BB0195D4}" type="presOf" srcId="{FBD28249-EAD7-44E9-AAD8-421638C64A9C}" destId="{B911E52E-B371-4F45-A2BB-DE6BB0CB17B6}" srcOrd="0" destOrd="0" presId="urn:microsoft.com/office/officeart/2005/8/layout/hProcess9"/>
    <dgm:cxn modelId="{F2A609DC-E65A-4524-A73C-C5D31668FE7C}" type="presParOf" srcId="{CBA56115-47E3-4056-A17F-F498957595B2}" destId="{E248E1FA-F7BB-42E2-BE38-7C05B20952C6}" srcOrd="0" destOrd="0" presId="urn:microsoft.com/office/officeart/2005/8/layout/hProcess9"/>
    <dgm:cxn modelId="{DA3749BF-4FF6-4972-9967-6858C8D28F9C}" type="presParOf" srcId="{CBA56115-47E3-4056-A17F-F498957595B2}" destId="{EE64C674-C721-44BF-B978-5BDB51C5F804}" srcOrd="1" destOrd="0" presId="urn:microsoft.com/office/officeart/2005/8/layout/hProcess9"/>
    <dgm:cxn modelId="{4DE18C35-FD38-4E1B-BE05-0941648A1F07}" type="presParOf" srcId="{EE64C674-C721-44BF-B978-5BDB51C5F804}" destId="{B911E52E-B371-4F45-A2BB-DE6BB0CB17B6}" srcOrd="0" destOrd="0" presId="urn:microsoft.com/office/officeart/2005/8/layout/hProcess9"/>
    <dgm:cxn modelId="{2BF067FD-C849-4CFD-B22E-631803F3578A}" type="presParOf" srcId="{EE64C674-C721-44BF-B978-5BDB51C5F804}" destId="{17F1AF9E-F8D9-4AF4-812C-0185DF01F7FD}" srcOrd="1" destOrd="0" presId="urn:microsoft.com/office/officeart/2005/8/layout/hProcess9"/>
    <dgm:cxn modelId="{3E60B698-44DA-4954-8E60-F052436D1383}" type="presParOf" srcId="{EE64C674-C721-44BF-B978-5BDB51C5F804}" destId="{716AAB6B-B161-4811-A35D-39D69D3C0D6F}" srcOrd="2" destOrd="0" presId="urn:microsoft.com/office/officeart/2005/8/layout/hProcess9"/>
    <dgm:cxn modelId="{9136F3D4-2B1F-40E3-AED7-0FB91D79DF2E}" type="presParOf" srcId="{EE64C674-C721-44BF-B978-5BDB51C5F804}" destId="{FB6FF50F-5947-4B70-AEA3-E242C9DED478}" srcOrd="3" destOrd="0" presId="urn:microsoft.com/office/officeart/2005/8/layout/hProcess9"/>
    <dgm:cxn modelId="{93409038-E111-4F11-9CE1-9ED4914C7B77}" type="presParOf" srcId="{EE64C674-C721-44BF-B978-5BDB51C5F804}" destId="{EE4A8330-738D-4C06-BCCE-0AB7D0097D48}" srcOrd="4" destOrd="0" presId="urn:microsoft.com/office/officeart/2005/8/layout/hProcess9"/>
    <dgm:cxn modelId="{3C7EA48D-13AB-4253-A8DB-3C2C17A4461C}" type="presParOf" srcId="{EE64C674-C721-44BF-B978-5BDB51C5F804}" destId="{BBCFC905-36DD-40B4-9592-2EF4CEC295DD}" srcOrd="5" destOrd="0" presId="urn:microsoft.com/office/officeart/2005/8/layout/hProcess9"/>
    <dgm:cxn modelId="{1ABAF026-F871-46E3-B38A-C096E4D87F8B}" type="presParOf" srcId="{EE64C674-C721-44BF-B978-5BDB51C5F804}" destId="{2CE891EF-DF62-4A30-AACE-328F43A5B93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E0F11-F2DE-44F8-BBC9-ADFD7C2BBAF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CN" altLang="en-US"/>
        </a:p>
      </dgm:t>
    </dgm:pt>
    <dgm:pt modelId="{1C58517A-80CE-4162-B35C-608D759EAE47}">
      <dgm:prSet custT="1"/>
      <dgm:spPr/>
      <dgm:t>
        <a:bodyPr/>
        <a:lstStyle/>
        <a:p>
          <a:pPr>
            <a:spcAft>
              <a:spcPts val="0"/>
            </a:spcAft>
          </a:pPr>
          <a:r>
            <a:rPr lang="en-US" altLang="zh-CN" sz="2000" dirty="0">
              <a:latin typeface="微软雅黑" panose="020B0503020204020204" pitchFamily="34" charset="-122"/>
              <a:ea typeface="微软雅黑" panose="020B0503020204020204" pitchFamily="34" charset="-122"/>
            </a:rPr>
            <a:t>Basic Analysis</a:t>
          </a:r>
          <a:endParaRPr lang="zh-CN" sz="2000" dirty="0">
            <a:latin typeface="微软雅黑" panose="020B0503020204020204" pitchFamily="34" charset="-122"/>
            <a:ea typeface="微软雅黑" panose="020B0503020204020204" pitchFamily="34" charset="-122"/>
          </a:endParaRPr>
        </a:p>
      </dgm:t>
    </dgm:pt>
    <dgm:pt modelId="{6BE453F6-2575-4FF9-9589-A31C3D805D1A}" cxnId="{ADF90E20-CB68-4C89-82E6-185BBD6F557F}"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D8F7C68A-282D-43B0-BD38-7A8B550DB233}" cxnId="{ADF90E20-CB68-4C89-82E6-185BBD6F557F}"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3506B4B0-F5F0-4A66-9A5C-2A4574A78CDD}">
      <dgm:prSet custT="1"/>
      <dgm:spPr/>
      <dgm:t>
        <a:bodyPr/>
        <a:lstStyle/>
        <a:p>
          <a:r>
            <a:rPr lang="en-US" altLang="zh-CN" sz="2000" dirty="0">
              <a:latin typeface="微软雅黑" panose="020B0503020204020204" pitchFamily="34" charset="-122"/>
              <a:ea typeface="微软雅黑" panose="020B0503020204020204" pitchFamily="34" charset="-122"/>
            </a:rPr>
            <a:t>Further Analysis</a:t>
          </a:r>
          <a:endParaRPr lang="zh-CN" sz="2000" dirty="0">
            <a:latin typeface="微软雅黑" panose="020B0503020204020204" pitchFamily="34" charset="-122"/>
            <a:ea typeface="微软雅黑" panose="020B0503020204020204" pitchFamily="34" charset="-122"/>
          </a:endParaRPr>
        </a:p>
      </dgm:t>
    </dgm:pt>
    <dgm:pt modelId="{921289E0-7954-4EE8-B8D2-66FDAA333F7C}" cxnId="{CE40E4C5-D0E3-47AF-9488-88A5DEA9155E}"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7CE797FD-B3EC-4AF7-8B1C-2EB09E0EAC9B}" cxnId="{CE40E4C5-D0E3-47AF-9488-88A5DEA9155E}"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193906BD-4C40-4BB2-B0E0-B03A3B73E7F0}">
      <dgm:prSet custT="1"/>
      <dgm:spPr/>
      <dgm:t>
        <a:bodyPr/>
        <a:lstStyle/>
        <a:p>
          <a:r>
            <a:rPr lang="en-US" altLang="zh-CN" sz="2000" dirty="0">
              <a:latin typeface="微软雅黑" panose="020B0503020204020204" pitchFamily="34" charset="-122"/>
              <a:ea typeface="微软雅黑" panose="020B0503020204020204" pitchFamily="34" charset="-122"/>
            </a:rPr>
            <a:t>Static Analysis</a:t>
          </a:r>
          <a:endParaRPr lang="zh-CN" sz="2000" dirty="0">
            <a:latin typeface="微软雅黑" panose="020B0503020204020204" pitchFamily="34" charset="-122"/>
            <a:ea typeface="微软雅黑" panose="020B0503020204020204" pitchFamily="34" charset="-122"/>
          </a:endParaRPr>
        </a:p>
      </dgm:t>
    </dgm:pt>
    <dgm:pt modelId="{DC7C0A1A-948D-46D4-952D-5E4A9D3202EB}" cxnId="{1E1DBDB5-6B38-402A-A5CF-82BE493ACC87}"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8B613287-91DC-4A56-82F7-089C5CD0AF3D}" cxnId="{1E1DBDB5-6B38-402A-A5CF-82BE493ACC87}"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AFB9CB67-5F20-4E0C-A19A-64EF7A0E921F}">
      <dgm:prSet custT="1"/>
      <dgm:spPr/>
      <dgm:t>
        <a:bodyPr/>
        <a:lstStyle/>
        <a:p>
          <a:r>
            <a:rPr lang="en-US" altLang="zh-CN" sz="2000" dirty="0">
              <a:latin typeface="微软雅黑" panose="020B0503020204020204" pitchFamily="34" charset="-122"/>
              <a:ea typeface="微软雅黑" panose="020B0503020204020204" pitchFamily="34" charset="-122"/>
            </a:rPr>
            <a:t>Dynamic Analysis</a:t>
          </a:r>
          <a:endParaRPr lang="zh-CN" sz="2000" dirty="0">
            <a:latin typeface="微软雅黑" panose="020B0503020204020204" pitchFamily="34" charset="-122"/>
            <a:ea typeface="微软雅黑" panose="020B0503020204020204" pitchFamily="34" charset="-122"/>
          </a:endParaRPr>
        </a:p>
      </dgm:t>
    </dgm:pt>
    <dgm:pt modelId="{6FC9343A-9CF6-41AB-8D56-994CEC369EDE}" cxnId="{60160E91-2822-4928-B26F-74CCFC247294}"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47678858-8B1E-4BD6-AFDB-BB44CBC23752}" cxnId="{60160E91-2822-4928-B26F-74CCFC247294}"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435655C7-4789-49E6-8660-130467B4B7F0}" type="pres">
      <dgm:prSet presAssocID="{B81E0F11-F2DE-44F8-BBC9-ADFD7C2BBAFA}" presName="matrix" presStyleCnt="0">
        <dgm:presLayoutVars>
          <dgm:chMax val="1"/>
          <dgm:dir/>
          <dgm:resizeHandles val="exact"/>
        </dgm:presLayoutVars>
      </dgm:prSet>
      <dgm:spPr/>
    </dgm:pt>
    <dgm:pt modelId="{BA48F096-2E46-422C-B4C2-E15F357A1A0E}" type="pres">
      <dgm:prSet presAssocID="{B81E0F11-F2DE-44F8-BBC9-ADFD7C2BBAFA}" presName="diamond" presStyleLbl="bgShp" presStyleIdx="0" presStyleCnt="1"/>
      <dgm:spPr/>
    </dgm:pt>
    <dgm:pt modelId="{DEB9752D-8D26-4F29-A545-E43F52F8A92B}" type="pres">
      <dgm:prSet presAssocID="{B81E0F11-F2DE-44F8-BBC9-ADFD7C2BBAFA}" presName="quad1" presStyleLbl="node1" presStyleIdx="0" presStyleCnt="4">
        <dgm:presLayoutVars>
          <dgm:chMax val="0"/>
          <dgm:chPref val="0"/>
          <dgm:bulletEnabled val="1"/>
        </dgm:presLayoutVars>
      </dgm:prSet>
      <dgm:spPr/>
    </dgm:pt>
    <dgm:pt modelId="{B988950B-A2A4-46E2-9225-8CB6D24CFD01}" type="pres">
      <dgm:prSet presAssocID="{B81E0F11-F2DE-44F8-BBC9-ADFD7C2BBAFA}" presName="quad2" presStyleLbl="node1" presStyleIdx="1" presStyleCnt="4">
        <dgm:presLayoutVars>
          <dgm:chMax val="0"/>
          <dgm:chPref val="0"/>
          <dgm:bulletEnabled val="1"/>
        </dgm:presLayoutVars>
      </dgm:prSet>
      <dgm:spPr/>
    </dgm:pt>
    <dgm:pt modelId="{38823317-E03C-4CF6-B7FA-C991852BD23B}" type="pres">
      <dgm:prSet presAssocID="{B81E0F11-F2DE-44F8-BBC9-ADFD7C2BBAFA}" presName="quad3" presStyleLbl="node1" presStyleIdx="2" presStyleCnt="4">
        <dgm:presLayoutVars>
          <dgm:chMax val="0"/>
          <dgm:chPref val="0"/>
          <dgm:bulletEnabled val="1"/>
        </dgm:presLayoutVars>
      </dgm:prSet>
      <dgm:spPr/>
    </dgm:pt>
    <dgm:pt modelId="{3A888549-80F5-4B55-93BA-F620ED464A3E}" type="pres">
      <dgm:prSet presAssocID="{B81E0F11-F2DE-44F8-BBC9-ADFD7C2BBAFA}" presName="quad4" presStyleLbl="node1" presStyleIdx="3" presStyleCnt="4">
        <dgm:presLayoutVars>
          <dgm:chMax val="0"/>
          <dgm:chPref val="0"/>
          <dgm:bulletEnabled val="1"/>
        </dgm:presLayoutVars>
      </dgm:prSet>
      <dgm:spPr/>
    </dgm:pt>
  </dgm:ptLst>
  <dgm:cxnLst>
    <dgm:cxn modelId="{ADF90E20-CB68-4C89-82E6-185BBD6F557F}" srcId="{B81E0F11-F2DE-44F8-BBC9-ADFD7C2BBAFA}" destId="{1C58517A-80CE-4162-B35C-608D759EAE47}" srcOrd="0" destOrd="0" parTransId="{6BE453F6-2575-4FF9-9589-A31C3D805D1A}" sibTransId="{D8F7C68A-282D-43B0-BD38-7A8B550DB233}"/>
    <dgm:cxn modelId="{FD209B5E-12B2-481F-994B-79D81683A2C5}" type="presOf" srcId="{193906BD-4C40-4BB2-B0E0-B03A3B73E7F0}" destId="{38823317-E03C-4CF6-B7FA-C991852BD23B}" srcOrd="0" destOrd="0" presId="urn:microsoft.com/office/officeart/2005/8/layout/matrix3"/>
    <dgm:cxn modelId="{F0312465-4EC8-48AF-8B22-60EB5118F937}" type="presOf" srcId="{B81E0F11-F2DE-44F8-BBC9-ADFD7C2BBAFA}" destId="{435655C7-4789-49E6-8660-130467B4B7F0}" srcOrd="0" destOrd="0" presId="urn:microsoft.com/office/officeart/2005/8/layout/matrix3"/>
    <dgm:cxn modelId="{DD9D8148-1517-416B-B9FF-A5BBF1F16558}" type="presOf" srcId="{3506B4B0-F5F0-4A66-9A5C-2A4574A78CDD}" destId="{B988950B-A2A4-46E2-9225-8CB6D24CFD01}" srcOrd="0" destOrd="0" presId="urn:microsoft.com/office/officeart/2005/8/layout/matrix3"/>
    <dgm:cxn modelId="{60160E91-2822-4928-B26F-74CCFC247294}" srcId="{B81E0F11-F2DE-44F8-BBC9-ADFD7C2BBAFA}" destId="{AFB9CB67-5F20-4E0C-A19A-64EF7A0E921F}" srcOrd="3" destOrd="0" parTransId="{6FC9343A-9CF6-41AB-8D56-994CEC369EDE}" sibTransId="{47678858-8B1E-4BD6-AFDB-BB44CBC23752}"/>
    <dgm:cxn modelId="{DA19BF92-7CBC-49E9-8555-661355DA92D0}" type="presOf" srcId="{AFB9CB67-5F20-4E0C-A19A-64EF7A0E921F}" destId="{3A888549-80F5-4B55-93BA-F620ED464A3E}" srcOrd="0" destOrd="0" presId="urn:microsoft.com/office/officeart/2005/8/layout/matrix3"/>
    <dgm:cxn modelId="{1E1DBDB5-6B38-402A-A5CF-82BE493ACC87}" srcId="{B81E0F11-F2DE-44F8-BBC9-ADFD7C2BBAFA}" destId="{193906BD-4C40-4BB2-B0E0-B03A3B73E7F0}" srcOrd="2" destOrd="0" parTransId="{DC7C0A1A-948D-46D4-952D-5E4A9D3202EB}" sibTransId="{8B613287-91DC-4A56-82F7-089C5CD0AF3D}"/>
    <dgm:cxn modelId="{CE40E4C5-D0E3-47AF-9488-88A5DEA9155E}" srcId="{B81E0F11-F2DE-44F8-BBC9-ADFD7C2BBAFA}" destId="{3506B4B0-F5F0-4A66-9A5C-2A4574A78CDD}" srcOrd="1" destOrd="0" parTransId="{921289E0-7954-4EE8-B8D2-66FDAA333F7C}" sibTransId="{7CE797FD-B3EC-4AF7-8B1C-2EB09E0EAC9B}"/>
    <dgm:cxn modelId="{B16CBCDA-567E-4F90-9758-A9D82AFF9943}" type="presOf" srcId="{1C58517A-80CE-4162-B35C-608D759EAE47}" destId="{DEB9752D-8D26-4F29-A545-E43F52F8A92B}" srcOrd="0" destOrd="0" presId="urn:microsoft.com/office/officeart/2005/8/layout/matrix3"/>
    <dgm:cxn modelId="{9F8BA36F-85D3-480F-A3D7-6435789501AD}" type="presParOf" srcId="{435655C7-4789-49E6-8660-130467B4B7F0}" destId="{BA48F096-2E46-422C-B4C2-E15F357A1A0E}" srcOrd="0" destOrd="0" presId="urn:microsoft.com/office/officeart/2005/8/layout/matrix3"/>
    <dgm:cxn modelId="{53DCA70B-E833-4A1A-A58E-9493390F08FB}" type="presParOf" srcId="{435655C7-4789-49E6-8660-130467B4B7F0}" destId="{DEB9752D-8D26-4F29-A545-E43F52F8A92B}" srcOrd="1" destOrd="0" presId="urn:microsoft.com/office/officeart/2005/8/layout/matrix3"/>
    <dgm:cxn modelId="{B34451BD-409D-46A2-B301-79B461AA1258}" type="presParOf" srcId="{435655C7-4789-49E6-8660-130467B4B7F0}" destId="{B988950B-A2A4-46E2-9225-8CB6D24CFD01}" srcOrd="2" destOrd="0" presId="urn:microsoft.com/office/officeart/2005/8/layout/matrix3"/>
    <dgm:cxn modelId="{2792DA73-E890-4206-9D8B-41E4852EC236}" type="presParOf" srcId="{435655C7-4789-49E6-8660-130467B4B7F0}" destId="{38823317-E03C-4CF6-B7FA-C991852BD23B}" srcOrd="3" destOrd="0" presId="urn:microsoft.com/office/officeart/2005/8/layout/matrix3"/>
    <dgm:cxn modelId="{819A643D-1D54-47A6-BE6C-F9F7774E3F92}" type="presParOf" srcId="{435655C7-4789-49E6-8660-130467B4B7F0}" destId="{3A888549-80F5-4B55-93BA-F620ED464A3E}" srcOrd="4" destOrd="0" presId="urn:microsoft.com/office/officeart/2005/8/layout/matrix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290FA7-48C3-4B6E-AC4A-C5E9AB0D65C7}"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zh-CN" altLang="en-US"/>
        </a:p>
      </dgm:t>
    </dgm:pt>
    <dgm:pt modelId="{2C4622E2-1A06-4944-A267-AB383550D09F}">
      <dgm:prSet phldrT="[文本]" custT="1"/>
      <dgm:spPr/>
      <dgm:t>
        <a:bodyPr/>
        <a:lstStyle/>
        <a:p>
          <a:pPr>
            <a:lnSpc>
              <a:spcPct val="100000"/>
            </a:lnSpc>
            <a:spcBef>
              <a:spcPts val="0"/>
            </a:spcBef>
            <a:spcAft>
              <a:spcPts val="0"/>
            </a:spcAft>
          </a:pPr>
          <a:r>
            <a:rPr lang="en-US" altLang="en-US" sz="2000" dirty="0">
              <a:latin typeface="微软雅黑" panose="020B0503020204020204" pitchFamily="34" charset="-122"/>
              <a:ea typeface="微软雅黑" panose="020B0503020204020204" pitchFamily="34" charset="-122"/>
            </a:rPr>
            <a:t>Descriptive Statistics</a:t>
          </a:r>
          <a:endParaRPr lang="zh-CN" altLang="en-US" sz="2000" dirty="0">
            <a:latin typeface="微软雅黑" panose="020B0503020204020204" pitchFamily="34" charset="-122"/>
            <a:ea typeface="微软雅黑" panose="020B0503020204020204" pitchFamily="34" charset="-122"/>
          </a:endParaRPr>
        </a:p>
      </dgm:t>
    </dgm:pt>
    <dgm:pt modelId="{5B85C2B8-FC36-49E8-A3C7-C360429E8ECD}" cxnId="{56D4BF7E-46E6-43B6-9F60-4AC7818AEFD5}" type="parTrans">
      <dgm:prSet/>
      <dgm:spPr/>
      <dgm:t>
        <a:bodyPr/>
        <a:lstStyle/>
        <a:p>
          <a:endParaRPr lang="zh-CN" altLang="en-US" sz="2000" dirty="0"/>
        </a:p>
      </dgm:t>
    </dgm:pt>
    <dgm:pt modelId="{FFA247F2-D057-4C31-8116-E9752028120A}" cxnId="{56D4BF7E-46E6-43B6-9F60-4AC7818AEFD5}" type="sibTrans">
      <dgm:prSet/>
      <dgm:spPr/>
      <dgm:t>
        <a:bodyPr/>
        <a:lstStyle/>
        <a:p>
          <a:endParaRPr lang="zh-CN" altLang="en-US" sz="2000" dirty="0"/>
        </a:p>
      </dgm:t>
    </dgm:pt>
    <dgm:pt modelId="{E7562B4B-319E-483E-A516-07D910707634}">
      <dgm:prSet phldrT="[文本]" custT="1"/>
      <dgm:spPr/>
      <dgm:t>
        <a:bodyPr/>
        <a:lstStyle/>
        <a:p>
          <a:r>
            <a:rPr lang="en-US" altLang="en-US" sz="1800" dirty="0">
              <a:latin typeface="微软雅黑" panose="020B0503020204020204" pitchFamily="34" charset="-122"/>
              <a:ea typeface="微软雅黑" panose="020B0503020204020204" pitchFamily="34" charset="-122"/>
            </a:rPr>
            <a:t>visualization</a:t>
          </a:r>
          <a:endParaRPr lang="zh-CN" altLang="en-US" sz="1800" dirty="0">
            <a:latin typeface="微软雅黑" panose="020B0503020204020204" pitchFamily="34" charset="-122"/>
            <a:ea typeface="微软雅黑" panose="020B0503020204020204" pitchFamily="34" charset="-122"/>
          </a:endParaRPr>
        </a:p>
      </dgm:t>
    </dgm:pt>
    <dgm:pt modelId="{ED2A6170-6760-4E58-BE2D-697D845C3C5B}" cxnId="{DFBF89F2-849B-4C18-BE40-7652392D2060}" type="parTrans">
      <dgm:prSet/>
      <dgm:spPr/>
      <dgm:t>
        <a:bodyPr/>
        <a:lstStyle/>
        <a:p>
          <a:endParaRPr lang="zh-CN" altLang="en-US" sz="2000" dirty="0"/>
        </a:p>
      </dgm:t>
    </dgm:pt>
    <dgm:pt modelId="{56FF3D7D-DC80-483C-8526-27083BE9E814}" cxnId="{DFBF89F2-849B-4C18-BE40-7652392D2060}" type="sibTrans">
      <dgm:prSet/>
      <dgm:spPr/>
      <dgm:t>
        <a:bodyPr/>
        <a:lstStyle/>
        <a:p>
          <a:endParaRPr lang="zh-CN" altLang="en-US" sz="2000" dirty="0"/>
        </a:p>
      </dgm:t>
    </dgm:pt>
    <dgm:pt modelId="{F6FF02D3-E1A6-44DF-9D9E-AE34B97E06BF}">
      <dgm:prSet phldrT="[文本]"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100000"/>
            </a:lnSpc>
            <a:spcBef>
              <a:spcPct val="0"/>
            </a:spcBef>
            <a:spcAft>
              <a:spcPts val="0"/>
            </a:spcAft>
            <a:buNone/>
          </a:pPr>
          <a:r>
            <a:rPr lang="en-US" altLang="en-US" sz="2000" kern="1200" dirty="0">
              <a:solidFill>
                <a:prstClr val="white"/>
              </a:solidFill>
              <a:latin typeface="微软雅黑" panose="020B0503020204020204" pitchFamily="34" charset="-122"/>
              <a:ea typeface="微软雅黑" panose="020B0503020204020204" pitchFamily="34" charset="-122"/>
              <a:cs typeface="+mn-cs"/>
            </a:rPr>
            <a:t>Network Analysis</a:t>
          </a:r>
          <a:endParaRPr lang="zh-CN" altLang="en-US" sz="2000" kern="1200" dirty="0">
            <a:solidFill>
              <a:prstClr val="white"/>
            </a:solidFill>
            <a:latin typeface="微软雅黑" panose="020B0503020204020204" pitchFamily="34" charset="-122"/>
            <a:ea typeface="微软雅黑" panose="020B0503020204020204" pitchFamily="34" charset="-122"/>
            <a:cs typeface="+mn-cs"/>
          </a:endParaRPr>
        </a:p>
      </dgm:t>
    </dgm:pt>
    <dgm:pt modelId="{4EA95FF8-0C65-44E5-AAAF-8382092301B2}" cxnId="{E318A88A-B286-4BF4-8076-E2C5905C0AD5}" type="parTrans">
      <dgm:prSet/>
      <dgm:spPr/>
      <dgm:t>
        <a:bodyPr/>
        <a:lstStyle/>
        <a:p>
          <a:endParaRPr lang="zh-CN" altLang="en-US" sz="2000" dirty="0"/>
        </a:p>
      </dgm:t>
    </dgm:pt>
    <dgm:pt modelId="{E8B9826D-53B1-4DD1-9337-A70A7D421DE7}" cxnId="{E318A88A-B286-4BF4-8076-E2C5905C0AD5}" type="sibTrans">
      <dgm:prSet/>
      <dgm:spPr/>
      <dgm:t>
        <a:bodyPr/>
        <a:lstStyle/>
        <a:p>
          <a:endParaRPr lang="zh-CN" altLang="en-US" sz="2000" dirty="0"/>
        </a:p>
      </dgm:t>
    </dgm:pt>
    <dgm:pt modelId="{3912040C-C7EC-4A62-A1FA-FA19BF64A7CC}">
      <dgm:prSet phldrT="[文本]" custT="1"/>
      <dgm:spPr/>
      <dgm:t>
        <a:bodyPr/>
        <a:lstStyle/>
        <a:p>
          <a:pPr>
            <a:lnSpc>
              <a:spcPct val="100000"/>
            </a:lnSpc>
            <a:spcAft>
              <a:spcPts val="0"/>
            </a:spcAft>
          </a:pPr>
          <a:r>
            <a:rPr lang="en-US" altLang="en-US" sz="1800" dirty="0">
              <a:latin typeface="微软雅黑" panose="020B0503020204020204" pitchFamily="34" charset="-122"/>
              <a:ea typeface="微软雅黑" panose="020B0503020204020204" pitchFamily="34" charset="-122"/>
            </a:rPr>
            <a:t>enterprise network</a:t>
          </a:r>
          <a:endParaRPr lang="zh-CN" altLang="en-US" sz="1800" dirty="0">
            <a:latin typeface="微软雅黑" panose="020B0503020204020204" pitchFamily="34" charset="-122"/>
            <a:ea typeface="微软雅黑" panose="020B0503020204020204" pitchFamily="34" charset="-122"/>
          </a:endParaRPr>
        </a:p>
      </dgm:t>
    </dgm:pt>
    <dgm:pt modelId="{D6064667-1634-407E-9569-C97D3AE7A45A}" cxnId="{14C1F5A2-C0AD-4748-BE06-8F7D80BEDE7C}" type="parTrans">
      <dgm:prSet/>
      <dgm:spPr/>
      <dgm:t>
        <a:bodyPr/>
        <a:lstStyle/>
        <a:p>
          <a:endParaRPr lang="zh-CN" altLang="en-US" sz="2000" dirty="0"/>
        </a:p>
      </dgm:t>
    </dgm:pt>
    <dgm:pt modelId="{D88C591B-D981-4771-B0BD-70EE790BEFE5}" cxnId="{14C1F5A2-C0AD-4748-BE06-8F7D80BEDE7C}" type="sibTrans">
      <dgm:prSet/>
      <dgm:spPr/>
      <dgm:t>
        <a:bodyPr/>
        <a:lstStyle/>
        <a:p>
          <a:endParaRPr lang="zh-CN" altLang="en-US" sz="2000" dirty="0"/>
        </a:p>
      </dgm:t>
    </dgm:pt>
    <dgm:pt modelId="{7594EBAC-411F-48FD-8214-D8D84C30E5EE}">
      <dgm:prSet phldrT="[文本]"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8580" tIns="68580" rIns="68580" bIns="68580" numCol="1" spcCol="1270" anchor="ctr" anchorCtr="0"/>
        <a:lstStyle/>
        <a:p>
          <a:pPr marL="0" lvl="0" indent="0" algn="ctr" defTabSz="800100">
            <a:lnSpc>
              <a:spcPct val="100000"/>
            </a:lnSpc>
            <a:spcBef>
              <a:spcPct val="0"/>
            </a:spcBef>
            <a:spcAft>
              <a:spcPts val="0"/>
            </a:spcAft>
            <a:buNone/>
          </a:pPr>
          <a:r>
            <a:rPr lang="en-US" altLang="en-US" sz="2000" kern="1200" dirty="0">
              <a:solidFill>
                <a:prstClr val="white"/>
              </a:solidFill>
              <a:latin typeface="微软雅黑" panose="020B0503020204020204" pitchFamily="34" charset="-122"/>
              <a:ea typeface="微软雅黑" panose="020B0503020204020204" pitchFamily="34" charset="-122"/>
              <a:cs typeface="+mn-cs"/>
            </a:rPr>
            <a:t>Trend P</a:t>
          </a:r>
          <a:r>
            <a:rPr lang="en-US" altLang="zh-CN" sz="2000" kern="1200" dirty="0">
              <a:solidFill>
                <a:prstClr val="white"/>
              </a:solidFill>
              <a:latin typeface="微软雅黑" panose="020B0503020204020204" pitchFamily="34" charset="-122"/>
              <a:ea typeface="微软雅黑" panose="020B0503020204020204" pitchFamily="34" charset="-122"/>
              <a:cs typeface="+mn-cs"/>
            </a:rPr>
            <a:t>rediction</a:t>
          </a:r>
          <a:endParaRPr lang="zh-CN" altLang="en-US" sz="2000" kern="1200" dirty="0">
            <a:solidFill>
              <a:prstClr val="white"/>
            </a:solidFill>
            <a:latin typeface="微软雅黑" panose="020B0503020204020204" pitchFamily="34" charset="-122"/>
            <a:ea typeface="微软雅黑" panose="020B0503020204020204" pitchFamily="34" charset="-122"/>
            <a:cs typeface="+mn-cs"/>
          </a:endParaRPr>
        </a:p>
      </dgm:t>
    </dgm:pt>
    <dgm:pt modelId="{D9D8A9F3-B0C4-4171-B777-E6FB11688E6A}" cxnId="{7980F4B7-6B2B-43D1-9BFE-6C232FDCB094}" type="parTrans">
      <dgm:prSet/>
      <dgm:spPr/>
      <dgm:t>
        <a:bodyPr/>
        <a:lstStyle/>
        <a:p>
          <a:endParaRPr lang="zh-CN" altLang="en-US" sz="2000" dirty="0"/>
        </a:p>
      </dgm:t>
    </dgm:pt>
    <dgm:pt modelId="{BFC5507C-CF14-43E7-AE42-930A9D249B7D}" cxnId="{7980F4B7-6B2B-43D1-9BFE-6C232FDCB094}" type="sibTrans">
      <dgm:prSet/>
      <dgm:spPr/>
      <dgm:t>
        <a:bodyPr/>
        <a:lstStyle/>
        <a:p>
          <a:endParaRPr lang="zh-CN" altLang="en-US" sz="2000" dirty="0"/>
        </a:p>
      </dgm:t>
    </dgm:pt>
    <dgm:pt modelId="{B2B79681-B271-4E6A-A6B9-868D6E0C61F6}">
      <dgm:prSet phldrT="[文本]" custT="1"/>
      <dgm:spPr/>
      <dgm:t>
        <a:bodyPr/>
        <a:lstStyle/>
        <a:p>
          <a:r>
            <a:rPr lang="en-US" altLang="zh-CN" sz="1800" dirty="0">
              <a:latin typeface="微软雅黑" panose="020B0503020204020204" pitchFamily="34" charset="-122"/>
              <a:ea typeface="微软雅黑" panose="020B0503020204020204" pitchFamily="34" charset="-122"/>
            </a:rPr>
            <a:t>ARIMA</a:t>
          </a:r>
          <a:endParaRPr lang="zh-CN" altLang="en-US" sz="1800" dirty="0">
            <a:latin typeface="微软雅黑" panose="020B0503020204020204" pitchFamily="34" charset="-122"/>
            <a:ea typeface="微软雅黑" panose="020B0503020204020204" pitchFamily="34" charset="-122"/>
          </a:endParaRPr>
        </a:p>
      </dgm:t>
    </dgm:pt>
    <dgm:pt modelId="{EEB5CBA2-87EA-4C63-BB52-E899DED77CC0}" cxnId="{E3979803-2813-4B06-8590-E6FC803851AA}" type="parTrans">
      <dgm:prSet/>
      <dgm:spPr/>
      <dgm:t>
        <a:bodyPr/>
        <a:lstStyle/>
        <a:p>
          <a:endParaRPr lang="zh-CN" altLang="en-US" sz="2000" dirty="0"/>
        </a:p>
      </dgm:t>
    </dgm:pt>
    <dgm:pt modelId="{A8F347F5-5765-4BF0-9D70-C1B8E83CAE8E}" cxnId="{E3979803-2813-4B06-8590-E6FC803851AA}" type="sibTrans">
      <dgm:prSet/>
      <dgm:spPr/>
      <dgm:t>
        <a:bodyPr/>
        <a:lstStyle/>
        <a:p>
          <a:endParaRPr lang="zh-CN" altLang="en-US" sz="2000" dirty="0"/>
        </a:p>
      </dgm:t>
    </dgm:pt>
    <dgm:pt modelId="{DC9C7F01-953F-495E-B225-83C3D6B9C738}">
      <dgm:prSet phldrT="[文本]" custT="1"/>
      <dgm:spPr/>
      <dgm:t>
        <a:bodyPr/>
        <a:lstStyle/>
        <a:p>
          <a:pPr>
            <a:lnSpc>
              <a:spcPct val="100000"/>
            </a:lnSpc>
            <a:spcAft>
              <a:spcPts val="0"/>
            </a:spcAft>
          </a:pPr>
          <a:r>
            <a:rPr lang="en-US" altLang="en-US" sz="1800" dirty="0">
              <a:latin typeface="微软雅黑" panose="020B0503020204020204" pitchFamily="34" charset="-122"/>
              <a:ea typeface="微软雅黑" panose="020B0503020204020204" pitchFamily="34" charset="-122"/>
            </a:rPr>
            <a:t>c</a:t>
          </a:r>
          <a:r>
            <a:rPr lang="en-US" altLang="zh-CN" sz="1800" dirty="0">
              <a:latin typeface="微软雅黑" panose="020B0503020204020204" pitchFamily="34" charset="-122"/>
              <a:ea typeface="微软雅黑" panose="020B0503020204020204" pitchFamily="34" charset="-122"/>
            </a:rPr>
            <a:t>ommodity</a:t>
          </a:r>
          <a:r>
            <a:rPr lang="en-US" altLang="en-US" sz="1800" dirty="0">
              <a:latin typeface="微软雅黑" panose="020B0503020204020204" pitchFamily="34" charset="-122"/>
              <a:ea typeface="微软雅黑" panose="020B0503020204020204" pitchFamily="34" charset="-122"/>
            </a:rPr>
            <a:t> network</a:t>
          </a:r>
          <a:endParaRPr lang="zh-CN" altLang="en-US" sz="1800" dirty="0">
            <a:latin typeface="微软雅黑" panose="020B0503020204020204" pitchFamily="34" charset="-122"/>
            <a:ea typeface="微软雅黑" panose="020B0503020204020204" pitchFamily="34" charset="-122"/>
          </a:endParaRPr>
        </a:p>
      </dgm:t>
    </dgm:pt>
    <dgm:pt modelId="{E31901D7-CE2A-4DF7-8B2B-3D90D20B1BBC}" cxnId="{75513621-0400-4828-81E8-0382E76C5F44}" type="parTrans">
      <dgm:prSet/>
      <dgm:spPr/>
      <dgm:t>
        <a:bodyPr/>
        <a:lstStyle/>
        <a:p>
          <a:endParaRPr lang="zh-CN" altLang="en-US" sz="2000" dirty="0"/>
        </a:p>
      </dgm:t>
    </dgm:pt>
    <dgm:pt modelId="{7B747886-122B-4E62-A80C-3C8FBC051CEB}" cxnId="{75513621-0400-4828-81E8-0382E76C5F44}" type="sibTrans">
      <dgm:prSet/>
      <dgm:spPr/>
      <dgm:t>
        <a:bodyPr/>
        <a:lstStyle/>
        <a:p>
          <a:endParaRPr lang="zh-CN" altLang="en-US" sz="2000" dirty="0"/>
        </a:p>
      </dgm:t>
    </dgm:pt>
    <dgm:pt modelId="{D8AB41D0-03A2-485E-97C3-7F87E6AC1F10}">
      <dgm:prSet phldrT="[文本]" custT="1"/>
      <dgm:spPr/>
      <dgm:t>
        <a:bodyPr/>
        <a:lstStyle/>
        <a:p>
          <a:pPr>
            <a:lnSpc>
              <a:spcPct val="100000"/>
            </a:lnSpc>
            <a:spcAft>
              <a:spcPts val="0"/>
            </a:spcAft>
          </a:pPr>
          <a:r>
            <a:rPr lang="en-US" altLang="en-US" sz="1800" dirty="0">
              <a:latin typeface="微软雅黑" panose="020B0503020204020204" pitchFamily="34" charset="-122"/>
              <a:ea typeface="微软雅黑" panose="020B0503020204020204" pitchFamily="34" charset="-122"/>
            </a:rPr>
            <a:t>country network</a:t>
          </a:r>
          <a:endParaRPr lang="zh-CN" altLang="en-US" sz="1800" dirty="0">
            <a:latin typeface="微软雅黑" panose="020B0503020204020204" pitchFamily="34" charset="-122"/>
            <a:ea typeface="微软雅黑" panose="020B0503020204020204" pitchFamily="34" charset="-122"/>
          </a:endParaRPr>
        </a:p>
      </dgm:t>
    </dgm:pt>
    <dgm:pt modelId="{EF948701-7A49-46CD-B59F-432CC6709D49}" cxnId="{EC48796B-06E4-4BEF-BE4A-5426012AD292}" type="parTrans">
      <dgm:prSet/>
      <dgm:spPr/>
      <dgm:t>
        <a:bodyPr/>
        <a:lstStyle/>
        <a:p>
          <a:endParaRPr lang="zh-CN" altLang="en-US" sz="2000" dirty="0"/>
        </a:p>
      </dgm:t>
    </dgm:pt>
    <dgm:pt modelId="{2A007A18-D941-491E-AD68-E18F5C4614AC}" cxnId="{EC48796B-06E4-4BEF-BE4A-5426012AD292}" type="sibTrans">
      <dgm:prSet/>
      <dgm:spPr/>
      <dgm:t>
        <a:bodyPr/>
        <a:lstStyle/>
        <a:p>
          <a:endParaRPr lang="zh-CN" altLang="en-US" sz="2000" dirty="0"/>
        </a:p>
      </dgm:t>
    </dgm:pt>
    <dgm:pt modelId="{A4413C5E-A1A7-40EE-AA3F-B2577C460F80}">
      <dgm:prSet phldrT="[文本]" custT="1"/>
      <dgm:spPr/>
      <dgm:t>
        <a:bodyPr/>
        <a:lstStyle/>
        <a:p>
          <a:r>
            <a:rPr lang="en-US" altLang="zh-CN" sz="1800" dirty="0">
              <a:latin typeface="微软雅黑" panose="020B0503020204020204" pitchFamily="34" charset="-122"/>
              <a:ea typeface="微软雅黑" panose="020B0503020204020204" pitchFamily="34" charset="-122"/>
            </a:rPr>
            <a:t>machine learning</a:t>
          </a:r>
          <a:endParaRPr lang="zh-CN" altLang="en-US" sz="1800" dirty="0">
            <a:latin typeface="微软雅黑" panose="020B0503020204020204" pitchFamily="34" charset="-122"/>
            <a:ea typeface="微软雅黑" panose="020B0503020204020204" pitchFamily="34" charset="-122"/>
          </a:endParaRPr>
        </a:p>
      </dgm:t>
    </dgm:pt>
    <dgm:pt modelId="{0667917E-A788-4CCF-BB7F-01A63F4B2347}" cxnId="{6DDA6BCD-7FBF-40C2-AE25-EE1C90A61160}" type="parTrans">
      <dgm:prSet/>
      <dgm:spPr/>
      <dgm:t>
        <a:bodyPr/>
        <a:lstStyle/>
        <a:p>
          <a:endParaRPr lang="zh-CN" altLang="en-US" sz="2000" dirty="0"/>
        </a:p>
      </dgm:t>
    </dgm:pt>
    <dgm:pt modelId="{9F524BC4-A825-4F51-A0DC-B5ADD2468EB5}" cxnId="{6DDA6BCD-7FBF-40C2-AE25-EE1C90A61160}" type="sibTrans">
      <dgm:prSet/>
      <dgm:spPr/>
      <dgm:t>
        <a:bodyPr/>
        <a:lstStyle/>
        <a:p>
          <a:endParaRPr lang="zh-CN" altLang="en-US" sz="2000" dirty="0"/>
        </a:p>
      </dgm:t>
    </dgm:pt>
    <dgm:pt modelId="{45194611-3A15-479B-AAFB-BFE2A4B385F1}" type="pres">
      <dgm:prSet presAssocID="{3E290FA7-48C3-4B6E-AC4A-C5E9AB0D65C7}" presName="rootnode" presStyleCnt="0">
        <dgm:presLayoutVars>
          <dgm:chMax/>
          <dgm:chPref/>
          <dgm:dir/>
          <dgm:animLvl val="lvl"/>
        </dgm:presLayoutVars>
      </dgm:prSet>
      <dgm:spPr/>
    </dgm:pt>
    <dgm:pt modelId="{29CBD6D1-83A2-45A2-AD62-33052A9B1407}" type="pres">
      <dgm:prSet presAssocID="{2C4622E2-1A06-4944-A267-AB383550D09F}" presName="composite" presStyleCnt="0"/>
      <dgm:spPr/>
    </dgm:pt>
    <dgm:pt modelId="{1258FB04-B7EA-4DB4-8FFE-68CCE47975DF}" type="pres">
      <dgm:prSet presAssocID="{2C4622E2-1A06-4944-A267-AB383550D09F}" presName="bentUpArrow1" presStyleLbl="alignImgPlace1" presStyleIdx="0" presStyleCnt="2"/>
      <dgm:spPr/>
    </dgm:pt>
    <dgm:pt modelId="{5AFA00B5-D8AA-418B-8E09-6015F933FE4F}" type="pres">
      <dgm:prSet presAssocID="{2C4622E2-1A06-4944-A267-AB383550D09F}" presName="ParentText" presStyleLbl="node1" presStyleIdx="0" presStyleCnt="3">
        <dgm:presLayoutVars>
          <dgm:chMax val="1"/>
          <dgm:chPref val="1"/>
          <dgm:bulletEnabled val="1"/>
        </dgm:presLayoutVars>
      </dgm:prSet>
      <dgm:spPr/>
    </dgm:pt>
    <dgm:pt modelId="{60C73B2C-5398-4B6B-BCB7-06A07FB272FA}" type="pres">
      <dgm:prSet presAssocID="{2C4622E2-1A06-4944-A267-AB383550D09F}" presName="ChildText" presStyleLbl="revTx" presStyleIdx="0" presStyleCnt="3" custScaleX="145079" custScaleY="96173" custLinFactNeighborX="20386" custLinFactNeighborY="1140">
        <dgm:presLayoutVars>
          <dgm:chMax val="0"/>
          <dgm:chPref val="0"/>
          <dgm:bulletEnabled val="1"/>
        </dgm:presLayoutVars>
      </dgm:prSet>
      <dgm:spPr/>
    </dgm:pt>
    <dgm:pt modelId="{DD56B1CC-ED7E-420B-82DA-AB303813E0D4}" type="pres">
      <dgm:prSet presAssocID="{FFA247F2-D057-4C31-8116-E9752028120A}" presName="sibTrans" presStyleCnt="0"/>
      <dgm:spPr/>
    </dgm:pt>
    <dgm:pt modelId="{2B9393AB-BE2A-465A-9819-D81420C0D779}" type="pres">
      <dgm:prSet presAssocID="{F6FF02D3-E1A6-44DF-9D9E-AE34B97E06BF}" presName="composite" presStyleCnt="0"/>
      <dgm:spPr/>
    </dgm:pt>
    <dgm:pt modelId="{18F5CCF1-D50E-492B-B468-8D2C1A477156}" type="pres">
      <dgm:prSet presAssocID="{F6FF02D3-E1A6-44DF-9D9E-AE34B97E06BF}" presName="bentUpArrow1" presStyleLbl="alignImgPlace1" presStyleIdx="1" presStyleCnt="2"/>
      <dgm:spPr/>
    </dgm:pt>
    <dgm:pt modelId="{FC98B06C-5AA2-4A91-8F1B-3DF853F93522}" type="pres">
      <dgm:prSet presAssocID="{F6FF02D3-E1A6-44DF-9D9E-AE34B97E06BF}" presName="ParentText" presStyleLbl="node1" presStyleIdx="1" presStyleCnt="3">
        <dgm:presLayoutVars>
          <dgm:chMax val="1"/>
          <dgm:chPref val="1"/>
          <dgm:bulletEnabled val="1"/>
        </dgm:presLayoutVars>
      </dgm:prSet>
      <dgm:spPr>
        <a:xfrm>
          <a:off x="1444591" y="1372439"/>
          <a:ext cx="1590306" cy="1113162"/>
        </a:xfrm>
        <a:prstGeom prst="roundRect">
          <a:avLst>
            <a:gd name="adj" fmla="val 16670"/>
          </a:avLst>
        </a:prstGeom>
      </dgm:spPr>
    </dgm:pt>
    <dgm:pt modelId="{54BFF041-6F5D-4AEF-BBE8-CFB721B287EE}" type="pres">
      <dgm:prSet presAssocID="{F6FF02D3-E1A6-44DF-9D9E-AE34B97E06BF}" presName="ChildText" presStyleLbl="revTx" presStyleIdx="1" presStyleCnt="3" custScaleX="211446" custScaleY="128234" custLinFactNeighborX="56555" custLinFactNeighborY="-4607">
        <dgm:presLayoutVars>
          <dgm:chMax val="0"/>
          <dgm:chPref val="0"/>
          <dgm:bulletEnabled val="1"/>
        </dgm:presLayoutVars>
      </dgm:prSet>
      <dgm:spPr/>
    </dgm:pt>
    <dgm:pt modelId="{00C8598F-D92A-488A-A6F8-B6CB1929296C}" type="pres">
      <dgm:prSet presAssocID="{E8B9826D-53B1-4DD1-9337-A70A7D421DE7}" presName="sibTrans" presStyleCnt="0"/>
      <dgm:spPr/>
    </dgm:pt>
    <dgm:pt modelId="{377C1ABC-5A72-476D-9B4F-5A82DDABA227}" type="pres">
      <dgm:prSet presAssocID="{7594EBAC-411F-48FD-8214-D8D84C30E5EE}" presName="composite" presStyleCnt="0"/>
      <dgm:spPr/>
    </dgm:pt>
    <dgm:pt modelId="{E66D76F9-0AF0-4F8E-B19E-3A81BCFB47A4}" type="pres">
      <dgm:prSet presAssocID="{7594EBAC-411F-48FD-8214-D8D84C30E5EE}" presName="ParentText" presStyleLbl="node1" presStyleIdx="2" presStyleCnt="3">
        <dgm:presLayoutVars>
          <dgm:chMax val="1"/>
          <dgm:chPref val="1"/>
          <dgm:bulletEnabled val="1"/>
        </dgm:presLayoutVars>
      </dgm:prSet>
      <dgm:spPr>
        <a:xfrm>
          <a:off x="2983977" y="2602062"/>
          <a:ext cx="1630390" cy="1141220"/>
        </a:xfrm>
        <a:prstGeom prst="roundRect">
          <a:avLst>
            <a:gd name="adj" fmla="val 16670"/>
          </a:avLst>
        </a:prstGeom>
      </dgm:spPr>
    </dgm:pt>
    <dgm:pt modelId="{15261172-3FF7-40E7-BE1E-D567666527FC}" type="pres">
      <dgm:prSet presAssocID="{7594EBAC-411F-48FD-8214-D8D84C30E5EE}" presName="FinalChildText" presStyleLbl="revTx" presStyleIdx="2" presStyleCnt="3" custScaleX="195126" custScaleY="72340" custLinFactNeighborX="45997" custLinFactNeighborY="-1137">
        <dgm:presLayoutVars>
          <dgm:chMax val="0"/>
          <dgm:chPref val="0"/>
          <dgm:bulletEnabled val="1"/>
        </dgm:presLayoutVars>
      </dgm:prSet>
      <dgm:spPr/>
    </dgm:pt>
  </dgm:ptLst>
  <dgm:cxnLst>
    <dgm:cxn modelId="{E3979803-2813-4B06-8590-E6FC803851AA}" srcId="{7594EBAC-411F-48FD-8214-D8D84C30E5EE}" destId="{B2B79681-B271-4E6A-A6B9-868D6E0C61F6}" srcOrd="0" destOrd="0" parTransId="{EEB5CBA2-87EA-4C63-BB52-E899DED77CC0}" sibTransId="{A8F347F5-5765-4BF0-9D70-C1B8E83CAE8E}"/>
    <dgm:cxn modelId="{1722840E-D97D-427D-AD32-B53D5D63C9C6}" type="presOf" srcId="{F6FF02D3-E1A6-44DF-9D9E-AE34B97E06BF}" destId="{FC98B06C-5AA2-4A91-8F1B-3DF853F93522}" srcOrd="0" destOrd="0" presId="urn:microsoft.com/office/officeart/2005/8/layout/StepDownProcess"/>
    <dgm:cxn modelId="{75513621-0400-4828-81E8-0382E76C5F44}" srcId="{F6FF02D3-E1A6-44DF-9D9E-AE34B97E06BF}" destId="{DC9C7F01-953F-495E-B225-83C3D6B9C738}" srcOrd="1" destOrd="0" parTransId="{E31901D7-CE2A-4DF7-8B2B-3D90D20B1BBC}" sibTransId="{7B747886-122B-4E62-A80C-3C8FBC051CEB}"/>
    <dgm:cxn modelId="{076B3F25-7B4F-4A76-ACE4-F30E7E2AB2C3}" type="presOf" srcId="{7594EBAC-411F-48FD-8214-D8D84C30E5EE}" destId="{E66D76F9-0AF0-4F8E-B19E-3A81BCFB47A4}" srcOrd="0" destOrd="0" presId="urn:microsoft.com/office/officeart/2005/8/layout/StepDownProcess"/>
    <dgm:cxn modelId="{04E4D32A-D9D0-4EA4-B13A-3DE14E82C106}" type="presOf" srcId="{D8AB41D0-03A2-485E-97C3-7F87E6AC1F10}" destId="{54BFF041-6F5D-4AEF-BBE8-CFB721B287EE}" srcOrd="0" destOrd="2" presId="urn:microsoft.com/office/officeart/2005/8/layout/StepDownProcess"/>
    <dgm:cxn modelId="{B00F3A2D-4EDB-4A38-9EAC-8C11B1A3F1F5}" type="presOf" srcId="{3912040C-C7EC-4A62-A1FA-FA19BF64A7CC}" destId="{54BFF041-6F5D-4AEF-BBE8-CFB721B287EE}" srcOrd="0" destOrd="0" presId="urn:microsoft.com/office/officeart/2005/8/layout/StepDownProcess"/>
    <dgm:cxn modelId="{F58D1534-4C52-487F-916F-5F7715CFB725}" type="presOf" srcId="{DC9C7F01-953F-495E-B225-83C3D6B9C738}" destId="{54BFF041-6F5D-4AEF-BBE8-CFB721B287EE}" srcOrd="0" destOrd="1" presId="urn:microsoft.com/office/officeart/2005/8/layout/StepDownProcess"/>
    <dgm:cxn modelId="{5E5A2C34-04AE-4028-8F75-2A3D6376FA03}" type="presOf" srcId="{2C4622E2-1A06-4944-A267-AB383550D09F}" destId="{5AFA00B5-D8AA-418B-8E09-6015F933FE4F}" srcOrd="0" destOrd="0" presId="urn:microsoft.com/office/officeart/2005/8/layout/StepDownProcess"/>
    <dgm:cxn modelId="{EC48796B-06E4-4BEF-BE4A-5426012AD292}" srcId="{F6FF02D3-E1A6-44DF-9D9E-AE34B97E06BF}" destId="{D8AB41D0-03A2-485E-97C3-7F87E6AC1F10}" srcOrd="2" destOrd="0" parTransId="{EF948701-7A49-46CD-B59F-432CC6709D49}" sibTransId="{2A007A18-D941-491E-AD68-E18F5C4614AC}"/>
    <dgm:cxn modelId="{90D8A158-B327-47FC-8C37-A1FC226AA0E8}" type="presOf" srcId="{B2B79681-B271-4E6A-A6B9-868D6E0C61F6}" destId="{15261172-3FF7-40E7-BE1E-D567666527FC}" srcOrd="0" destOrd="0" presId="urn:microsoft.com/office/officeart/2005/8/layout/StepDownProcess"/>
    <dgm:cxn modelId="{56D4BF7E-46E6-43B6-9F60-4AC7818AEFD5}" srcId="{3E290FA7-48C3-4B6E-AC4A-C5E9AB0D65C7}" destId="{2C4622E2-1A06-4944-A267-AB383550D09F}" srcOrd="0" destOrd="0" parTransId="{5B85C2B8-FC36-49E8-A3C7-C360429E8ECD}" sibTransId="{FFA247F2-D057-4C31-8116-E9752028120A}"/>
    <dgm:cxn modelId="{E318A88A-B286-4BF4-8076-E2C5905C0AD5}" srcId="{3E290FA7-48C3-4B6E-AC4A-C5E9AB0D65C7}" destId="{F6FF02D3-E1A6-44DF-9D9E-AE34B97E06BF}" srcOrd="1" destOrd="0" parTransId="{4EA95FF8-0C65-44E5-AAAF-8382092301B2}" sibTransId="{E8B9826D-53B1-4DD1-9337-A70A7D421DE7}"/>
    <dgm:cxn modelId="{A099608B-20D3-45A8-9468-727D944F818A}" type="presOf" srcId="{E7562B4B-319E-483E-A516-07D910707634}" destId="{60C73B2C-5398-4B6B-BCB7-06A07FB272FA}" srcOrd="0" destOrd="0" presId="urn:microsoft.com/office/officeart/2005/8/layout/StepDownProcess"/>
    <dgm:cxn modelId="{3B636392-C5D8-420C-A507-D716ABB0D7E6}" type="presOf" srcId="{3E290FA7-48C3-4B6E-AC4A-C5E9AB0D65C7}" destId="{45194611-3A15-479B-AAFB-BFE2A4B385F1}" srcOrd="0" destOrd="0" presId="urn:microsoft.com/office/officeart/2005/8/layout/StepDownProcess"/>
    <dgm:cxn modelId="{14C1F5A2-C0AD-4748-BE06-8F7D80BEDE7C}" srcId="{F6FF02D3-E1A6-44DF-9D9E-AE34B97E06BF}" destId="{3912040C-C7EC-4A62-A1FA-FA19BF64A7CC}" srcOrd="0" destOrd="0" parTransId="{D6064667-1634-407E-9569-C97D3AE7A45A}" sibTransId="{D88C591B-D981-4771-B0BD-70EE790BEFE5}"/>
    <dgm:cxn modelId="{7980F4B7-6B2B-43D1-9BFE-6C232FDCB094}" srcId="{3E290FA7-48C3-4B6E-AC4A-C5E9AB0D65C7}" destId="{7594EBAC-411F-48FD-8214-D8D84C30E5EE}" srcOrd="2" destOrd="0" parTransId="{D9D8A9F3-B0C4-4171-B777-E6FB11688E6A}" sibTransId="{BFC5507C-CF14-43E7-AE42-930A9D249B7D}"/>
    <dgm:cxn modelId="{EB1B7FCC-1CDD-48DB-9F35-8308EA7468C1}" type="presOf" srcId="{A4413C5E-A1A7-40EE-AA3F-B2577C460F80}" destId="{15261172-3FF7-40E7-BE1E-D567666527FC}" srcOrd="0" destOrd="1" presId="urn:microsoft.com/office/officeart/2005/8/layout/StepDownProcess"/>
    <dgm:cxn modelId="{6DDA6BCD-7FBF-40C2-AE25-EE1C90A61160}" srcId="{7594EBAC-411F-48FD-8214-D8D84C30E5EE}" destId="{A4413C5E-A1A7-40EE-AA3F-B2577C460F80}" srcOrd="1" destOrd="0" parTransId="{0667917E-A788-4CCF-BB7F-01A63F4B2347}" sibTransId="{9F524BC4-A825-4F51-A0DC-B5ADD2468EB5}"/>
    <dgm:cxn modelId="{DFBF89F2-849B-4C18-BE40-7652392D2060}" srcId="{2C4622E2-1A06-4944-A267-AB383550D09F}" destId="{E7562B4B-319E-483E-A516-07D910707634}" srcOrd="0" destOrd="0" parTransId="{ED2A6170-6760-4E58-BE2D-697D845C3C5B}" sibTransId="{56FF3D7D-DC80-483C-8526-27083BE9E814}"/>
    <dgm:cxn modelId="{03819A34-F7A2-43DD-BABF-DE2CB8DB4DB8}" type="presParOf" srcId="{45194611-3A15-479B-AAFB-BFE2A4B385F1}" destId="{29CBD6D1-83A2-45A2-AD62-33052A9B1407}" srcOrd="0" destOrd="0" presId="urn:microsoft.com/office/officeart/2005/8/layout/StepDownProcess"/>
    <dgm:cxn modelId="{8BA8289D-5E5C-4493-8D9F-1D0BADE692FB}" type="presParOf" srcId="{29CBD6D1-83A2-45A2-AD62-33052A9B1407}" destId="{1258FB04-B7EA-4DB4-8FFE-68CCE47975DF}" srcOrd="0" destOrd="0" presId="urn:microsoft.com/office/officeart/2005/8/layout/StepDownProcess"/>
    <dgm:cxn modelId="{70E03387-D350-4B6E-9B15-0D5CCC7D7378}" type="presParOf" srcId="{29CBD6D1-83A2-45A2-AD62-33052A9B1407}" destId="{5AFA00B5-D8AA-418B-8E09-6015F933FE4F}" srcOrd="1" destOrd="0" presId="urn:microsoft.com/office/officeart/2005/8/layout/StepDownProcess"/>
    <dgm:cxn modelId="{2B1FFC61-1FFC-487D-82CD-0995438F8C2B}" type="presParOf" srcId="{29CBD6D1-83A2-45A2-AD62-33052A9B1407}" destId="{60C73B2C-5398-4B6B-BCB7-06A07FB272FA}" srcOrd="2" destOrd="0" presId="urn:microsoft.com/office/officeart/2005/8/layout/StepDownProcess"/>
    <dgm:cxn modelId="{AC0F511F-23D0-4D31-8398-D1BD4E571CAC}" type="presParOf" srcId="{45194611-3A15-479B-AAFB-BFE2A4B385F1}" destId="{DD56B1CC-ED7E-420B-82DA-AB303813E0D4}" srcOrd="1" destOrd="0" presId="urn:microsoft.com/office/officeart/2005/8/layout/StepDownProcess"/>
    <dgm:cxn modelId="{08D17A2D-4642-48D7-B12C-2E0841D80466}" type="presParOf" srcId="{45194611-3A15-479B-AAFB-BFE2A4B385F1}" destId="{2B9393AB-BE2A-465A-9819-D81420C0D779}" srcOrd="2" destOrd="0" presId="urn:microsoft.com/office/officeart/2005/8/layout/StepDownProcess"/>
    <dgm:cxn modelId="{7D49090D-E70C-4B9B-9399-5A2D9C5BB159}" type="presParOf" srcId="{2B9393AB-BE2A-465A-9819-D81420C0D779}" destId="{18F5CCF1-D50E-492B-B468-8D2C1A477156}" srcOrd="0" destOrd="0" presId="urn:microsoft.com/office/officeart/2005/8/layout/StepDownProcess"/>
    <dgm:cxn modelId="{8F13CC2A-84C0-4FF5-B4BE-D43068564E36}" type="presParOf" srcId="{2B9393AB-BE2A-465A-9819-D81420C0D779}" destId="{FC98B06C-5AA2-4A91-8F1B-3DF853F93522}" srcOrd="1" destOrd="0" presId="urn:microsoft.com/office/officeart/2005/8/layout/StepDownProcess"/>
    <dgm:cxn modelId="{E9FAC75F-FDB4-4080-BF54-DC753B61E3B2}" type="presParOf" srcId="{2B9393AB-BE2A-465A-9819-D81420C0D779}" destId="{54BFF041-6F5D-4AEF-BBE8-CFB721B287EE}" srcOrd="2" destOrd="0" presId="urn:microsoft.com/office/officeart/2005/8/layout/StepDownProcess"/>
    <dgm:cxn modelId="{5173F65C-C284-4E00-9A53-705A49EED3CD}" type="presParOf" srcId="{45194611-3A15-479B-AAFB-BFE2A4B385F1}" destId="{00C8598F-D92A-488A-A6F8-B6CB1929296C}" srcOrd="3" destOrd="0" presId="urn:microsoft.com/office/officeart/2005/8/layout/StepDownProcess"/>
    <dgm:cxn modelId="{82CE86B4-251C-44A2-B44E-2689EEE92238}" type="presParOf" srcId="{45194611-3A15-479B-AAFB-BFE2A4B385F1}" destId="{377C1ABC-5A72-476D-9B4F-5A82DDABA227}" srcOrd="4" destOrd="0" presId="urn:microsoft.com/office/officeart/2005/8/layout/StepDownProcess"/>
    <dgm:cxn modelId="{03A63BBB-9B03-45AA-80A8-EF723D07B88D}" type="presParOf" srcId="{377C1ABC-5A72-476D-9B4F-5A82DDABA227}" destId="{E66D76F9-0AF0-4F8E-B19E-3A81BCFB47A4}" srcOrd="0" destOrd="0" presId="urn:microsoft.com/office/officeart/2005/8/layout/StepDownProcess"/>
    <dgm:cxn modelId="{E95793F4-7059-4DC1-A346-2605ABD9D02F}" type="presParOf" srcId="{377C1ABC-5A72-476D-9B4F-5A82DDABA227}" destId="{15261172-3FF7-40E7-BE1E-D567666527FC}"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8E1FA-F7BB-42E2-BE38-7C05B20952C6}">
      <dsp:nvSpPr>
        <dsp:cNvPr id="0" name=""/>
        <dsp:cNvSpPr/>
      </dsp:nvSpPr>
      <dsp:spPr>
        <a:xfrm>
          <a:off x="687573" y="0"/>
          <a:ext cx="7792499" cy="258623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11E52E-B371-4F45-A2BB-DE6BB0CB17B6}">
      <dsp:nvSpPr>
        <dsp:cNvPr id="0" name=""/>
        <dsp:cNvSpPr/>
      </dsp:nvSpPr>
      <dsp:spPr>
        <a:xfrm>
          <a:off x="3133" y="775870"/>
          <a:ext cx="2035862" cy="10344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latin typeface="微软雅黑" panose="020B0503020204020204" pitchFamily="34" charset="-122"/>
              <a:ea typeface="微软雅黑" panose="020B0503020204020204" pitchFamily="34" charset="-122"/>
            </a:rPr>
            <a:t>Link source data</a:t>
          </a:r>
          <a:endParaRPr lang="zh-CN" altLang="en-US" sz="1800" kern="1200" dirty="0">
            <a:latin typeface="微软雅黑" panose="020B0503020204020204" pitchFamily="34" charset="-122"/>
            <a:ea typeface="微软雅黑" panose="020B0503020204020204" pitchFamily="34" charset="-122"/>
          </a:endParaRPr>
        </a:p>
      </dsp:txBody>
      <dsp:txXfrm>
        <a:off x="53633" y="826370"/>
        <a:ext cx="1934862" cy="933494"/>
      </dsp:txXfrm>
    </dsp:sp>
    <dsp:sp modelId="{716AAB6B-B161-4811-A35D-39D69D3C0D6F}">
      <dsp:nvSpPr>
        <dsp:cNvPr id="0" name=""/>
        <dsp:cNvSpPr/>
      </dsp:nvSpPr>
      <dsp:spPr>
        <a:xfrm>
          <a:off x="2378305" y="775870"/>
          <a:ext cx="2035862" cy="10344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en-US" sz="1600" kern="1200" dirty="0">
              <a:latin typeface="微软雅黑" panose="020B0503020204020204" pitchFamily="34" charset="-122"/>
              <a:ea typeface="微软雅黑" panose="020B0503020204020204" pitchFamily="34" charset="-122"/>
            </a:rPr>
            <a:t>Multi-dimensional classification</a:t>
          </a:r>
          <a:endParaRPr lang="zh-CN" altLang="en-US" sz="1600" kern="1200" dirty="0">
            <a:latin typeface="微软雅黑" panose="020B0503020204020204" pitchFamily="34" charset="-122"/>
            <a:ea typeface="微软雅黑" panose="020B0503020204020204" pitchFamily="34" charset="-122"/>
          </a:endParaRPr>
        </a:p>
      </dsp:txBody>
      <dsp:txXfrm>
        <a:off x="2428805" y="826370"/>
        <a:ext cx="1934862" cy="933494"/>
      </dsp:txXfrm>
    </dsp:sp>
    <dsp:sp modelId="{EE4A8330-738D-4C06-BCCE-0AB7D0097D48}">
      <dsp:nvSpPr>
        <dsp:cNvPr id="0" name=""/>
        <dsp:cNvSpPr/>
      </dsp:nvSpPr>
      <dsp:spPr>
        <a:xfrm>
          <a:off x="4753478" y="775870"/>
          <a:ext cx="2035862" cy="10344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latin typeface="微软雅黑" panose="020B0503020204020204" pitchFamily="34" charset="-122"/>
              <a:ea typeface="微软雅黑" panose="020B0503020204020204" pitchFamily="34" charset="-122"/>
            </a:rPr>
            <a:t>data analysis</a:t>
          </a:r>
          <a:endParaRPr lang="zh-CN" altLang="en-US" sz="2000" kern="1200" dirty="0">
            <a:latin typeface="微软雅黑" panose="020B0503020204020204" pitchFamily="34" charset="-122"/>
            <a:ea typeface="微软雅黑" panose="020B0503020204020204" pitchFamily="34" charset="-122"/>
          </a:endParaRPr>
        </a:p>
      </dsp:txBody>
      <dsp:txXfrm>
        <a:off x="4803978" y="826370"/>
        <a:ext cx="1934862" cy="933494"/>
      </dsp:txXfrm>
    </dsp:sp>
    <dsp:sp modelId="{2CE891EF-DF62-4A30-AACE-328F43A5B934}">
      <dsp:nvSpPr>
        <dsp:cNvPr id="0" name=""/>
        <dsp:cNvSpPr/>
      </dsp:nvSpPr>
      <dsp:spPr>
        <a:xfrm>
          <a:off x="7128650" y="775870"/>
          <a:ext cx="2035862" cy="10344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latin typeface="微软雅黑" panose="020B0503020204020204" pitchFamily="34" charset="-122"/>
              <a:ea typeface="微软雅黑" panose="020B0503020204020204" pitchFamily="34" charset="-122"/>
            </a:rPr>
            <a:t>data release</a:t>
          </a:r>
          <a:endParaRPr lang="zh-CN" altLang="en-US" sz="2000" kern="1200" dirty="0">
            <a:latin typeface="微软雅黑" panose="020B0503020204020204" pitchFamily="34" charset="-122"/>
            <a:ea typeface="微软雅黑" panose="020B0503020204020204" pitchFamily="34" charset="-122"/>
          </a:endParaRPr>
        </a:p>
      </dsp:txBody>
      <dsp:txXfrm>
        <a:off x="7179150" y="826370"/>
        <a:ext cx="1934862" cy="933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8F096-2E46-422C-B4C2-E15F357A1A0E}">
      <dsp:nvSpPr>
        <dsp:cNvPr id="0" name=""/>
        <dsp:cNvSpPr/>
      </dsp:nvSpPr>
      <dsp:spPr>
        <a:xfrm>
          <a:off x="3234435" y="0"/>
          <a:ext cx="4046730" cy="404673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B9752D-8D26-4F29-A545-E43F52F8A92B}">
      <dsp:nvSpPr>
        <dsp:cNvPr id="0" name=""/>
        <dsp:cNvSpPr/>
      </dsp:nvSpPr>
      <dsp:spPr>
        <a:xfrm>
          <a:off x="3618874" y="384439"/>
          <a:ext cx="1578224" cy="15782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US" altLang="zh-CN" sz="2000" kern="1200" dirty="0">
              <a:latin typeface="微软雅黑" panose="020B0503020204020204" pitchFamily="34" charset="-122"/>
              <a:ea typeface="微软雅黑" panose="020B0503020204020204" pitchFamily="34" charset="-122"/>
            </a:rPr>
            <a:t>Basic Analysis</a:t>
          </a:r>
          <a:endParaRPr lang="zh-CN" sz="2000" kern="1200" dirty="0">
            <a:latin typeface="微软雅黑" panose="020B0503020204020204" pitchFamily="34" charset="-122"/>
            <a:ea typeface="微软雅黑" panose="020B0503020204020204" pitchFamily="34" charset="-122"/>
          </a:endParaRPr>
        </a:p>
      </dsp:txBody>
      <dsp:txXfrm>
        <a:off x="3695917" y="461482"/>
        <a:ext cx="1424138" cy="1424138"/>
      </dsp:txXfrm>
    </dsp:sp>
    <dsp:sp modelId="{B988950B-A2A4-46E2-9225-8CB6D24CFD01}">
      <dsp:nvSpPr>
        <dsp:cNvPr id="0" name=""/>
        <dsp:cNvSpPr/>
      </dsp:nvSpPr>
      <dsp:spPr>
        <a:xfrm>
          <a:off x="5318500" y="384439"/>
          <a:ext cx="1578224" cy="15782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latin typeface="微软雅黑" panose="020B0503020204020204" pitchFamily="34" charset="-122"/>
              <a:ea typeface="微软雅黑" panose="020B0503020204020204" pitchFamily="34" charset="-122"/>
            </a:rPr>
            <a:t>Further Analysis</a:t>
          </a:r>
          <a:endParaRPr lang="zh-CN" sz="2000" kern="1200" dirty="0">
            <a:latin typeface="微软雅黑" panose="020B0503020204020204" pitchFamily="34" charset="-122"/>
            <a:ea typeface="微软雅黑" panose="020B0503020204020204" pitchFamily="34" charset="-122"/>
          </a:endParaRPr>
        </a:p>
      </dsp:txBody>
      <dsp:txXfrm>
        <a:off x="5395543" y="461482"/>
        <a:ext cx="1424138" cy="1424138"/>
      </dsp:txXfrm>
    </dsp:sp>
    <dsp:sp modelId="{38823317-E03C-4CF6-B7FA-C991852BD23B}">
      <dsp:nvSpPr>
        <dsp:cNvPr id="0" name=""/>
        <dsp:cNvSpPr/>
      </dsp:nvSpPr>
      <dsp:spPr>
        <a:xfrm>
          <a:off x="3618874" y="2084065"/>
          <a:ext cx="1578224" cy="15782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latin typeface="微软雅黑" panose="020B0503020204020204" pitchFamily="34" charset="-122"/>
              <a:ea typeface="微软雅黑" panose="020B0503020204020204" pitchFamily="34" charset="-122"/>
            </a:rPr>
            <a:t>Static Analysis</a:t>
          </a:r>
          <a:endParaRPr lang="zh-CN" sz="2000" kern="1200" dirty="0">
            <a:latin typeface="微软雅黑" panose="020B0503020204020204" pitchFamily="34" charset="-122"/>
            <a:ea typeface="微软雅黑" panose="020B0503020204020204" pitchFamily="34" charset="-122"/>
          </a:endParaRPr>
        </a:p>
      </dsp:txBody>
      <dsp:txXfrm>
        <a:off x="3695917" y="2161108"/>
        <a:ext cx="1424138" cy="1424138"/>
      </dsp:txXfrm>
    </dsp:sp>
    <dsp:sp modelId="{3A888549-80F5-4B55-93BA-F620ED464A3E}">
      <dsp:nvSpPr>
        <dsp:cNvPr id="0" name=""/>
        <dsp:cNvSpPr/>
      </dsp:nvSpPr>
      <dsp:spPr>
        <a:xfrm>
          <a:off x="5318500" y="2084065"/>
          <a:ext cx="1578224" cy="15782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latin typeface="微软雅黑" panose="020B0503020204020204" pitchFamily="34" charset="-122"/>
              <a:ea typeface="微软雅黑" panose="020B0503020204020204" pitchFamily="34" charset="-122"/>
            </a:rPr>
            <a:t>Dynamic Analysis</a:t>
          </a:r>
          <a:endParaRPr lang="zh-CN" sz="2000" kern="1200" dirty="0">
            <a:latin typeface="微软雅黑" panose="020B0503020204020204" pitchFamily="34" charset="-122"/>
            <a:ea typeface="微软雅黑" panose="020B0503020204020204" pitchFamily="34" charset="-122"/>
          </a:endParaRPr>
        </a:p>
      </dsp:txBody>
      <dsp:txXfrm>
        <a:off x="5395543" y="2161108"/>
        <a:ext cx="1424138" cy="1424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FB04-B7EA-4DB4-8FFE-68CCE47975DF}">
      <dsp:nvSpPr>
        <dsp:cNvPr id="0" name=""/>
        <dsp:cNvSpPr/>
      </dsp:nvSpPr>
      <dsp:spPr>
        <a:xfrm rot="5400000">
          <a:off x="888116" y="1161056"/>
          <a:ext cx="1031297" cy="117409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FA00B5-D8AA-418B-8E09-6015F933FE4F}">
      <dsp:nvSpPr>
        <dsp:cNvPr id="0" name=""/>
        <dsp:cNvSpPr/>
      </dsp:nvSpPr>
      <dsp:spPr>
        <a:xfrm>
          <a:off x="614885" y="17842"/>
          <a:ext cx="1736097" cy="121521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ts val="0"/>
            </a:spcAft>
            <a:buNone/>
          </a:pPr>
          <a:r>
            <a:rPr lang="en-US" altLang="en-US" sz="2000" kern="1200" dirty="0">
              <a:latin typeface="微软雅黑" panose="020B0503020204020204" pitchFamily="34" charset="-122"/>
              <a:ea typeface="微软雅黑" panose="020B0503020204020204" pitchFamily="34" charset="-122"/>
            </a:rPr>
            <a:t>Descriptive Statistics</a:t>
          </a:r>
          <a:endParaRPr lang="zh-CN" altLang="en-US" sz="2000" kern="1200" dirty="0">
            <a:latin typeface="微软雅黑" panose="020B0503020204020204" pitchFamily="34" charset="-122"/>
            <a:ea typeface="微软雅黑" panose="020B0503020204020204" pitchFamily="34" charset="-122"/>
          </a:endParaRPr>
        </a:p>
      </dsp:txBody>
      <dsp:txXfrm>
        <a:off x="674217" y="77174"/>
        <a:ext cx="1617433" cy="1096547"/>
      </dsp:txXfrm>
    </dsp:sp>
    <dsp:sp modelId="{60C73B2C-5398-4B6B-BCB7-06A07FB272FA}">
      <dsp:nvSpPr>
        <dsp:cNvPr id="0" name=""/>
        <dsp:cNvSpPr/>
      </dsp:nvSpPr>
      <dsp:spPr>
        <a:xfrm>
          <a:off x="2323791" y="163732"/>
          <a:ext cx="1831871" cy="944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altLang="en-US" sz="1800" kern="1200" dirty="0">
              <a:latin typeface="微软雅黑" panose="020B0503020204020204" pitchFamily="34" charset="-122"/>
              <a:ea typeface="微软雅黑" panose="020B0503020204020204" pitchFamily="34" charset="-122"/>
            </a:rPr>
            <a:t>visualization</a:t>
          </a:r>
          <a:endParaRPr lang="zh-CN" altLang="en-US" sz="1800" kern="1200" dirty="0">
            <a:latin typeface="微软雅黑" panose="020B0503020204020204" pitchFamily="34" charset="-122"/>
            <a:ea typeface="微软雅黑" panose="020B0503020204020204" pitchFamily="34" charset="-122"/>
          </a:endParaRPr>
        </a:p>
      </dsp:txBody>
      <dsp:txXfrm>
        <a:off x="2323791" y="163732"/>
        <a:ext cx="1831871" cy="944599"/>
      </dsp:txXfrm>
    </dsp:sp>
    <dsp:sp modelId="{18F5CCF1-D50E-492B-B468-8D2C1A477156}">
      <dsp:nvSpPr>
        <dsp:cNvPr id="0" name=""/>
        <dsp:cNvSpPr/>
      </dsp:nvSpPr>
      <dsp:spPr>
        <a:xfrm rot="5400000">
          <a:off x="2464133" y="2548897"/>
          <a:ext cx="1031297" cy="117409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98B06C-5AA2-4A91-8F1B-3DF853F93522}">
      <dsp:nvSpPr>
        <dsp:cNvPr id="0" name=""/>
        <dsp:cNvSpPr/>
      </dsp:nvSpPr>
      <dsp:spPr>
        <a:xfrm>
          <a:off x="2190902" y="1405684"/>
          <a:ext cx="1736097" cy="1215211"/>
        </a:xfrm>
        <a:prstGeom prst="roundRect">
          <a:avLst>
            <a:gd name="adj" fmla="val 16670"/>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altLang="en-US" sz="2000" kern="1200" dirty="0">
              <a:solidFill>
                <a:prstClr val="white"/>
              </a:solidFill>
              <a:latin typeface="微软雅黑" panose="020B0503020204020204" pitchFamily="34" charset="-122"/>
              <a:ea typeface="微软雅黑" panose="020B0503020204020204" pitchFamily="34" charset="-122"/>
              <a:cs typeface="+mn-cs"/>
            </a:rPr>
            <a:t>Network Analysis</a:t>
          </a:r>
          <a:endParaRPr lang="zh-CN" altLang="en-US" sz="2000" kern="1200" dirty="0">
            <a:solidFill>
              <a:prstClr val="white"/>
            </a:solidFill>
            <a:latin typeface="微软雅黑" panose="020B0503020204020204" pitchFamily="34" charset="-122"/>
            <a:ea typeface="微软雅黑" panose="020B0503020204020204" pitchFamily="34" charset="-122"/>
            <a:cs typeface="+mn-cs"/>
          </a:endParaRPr>
        </a:p>
      </dsp:txBody>
      <dsp:txXfrm>
        <a:off x="2250234" y="1465016"/>
        <a:ext cx="1617433" cy="1096547"/>
      </dsp:txXfrm>
    </dsp:sp>
    <dsp:sp modelId="{54BFF041-6F5D-4AEF-BBE8-CFB721B287EE}">
      <dsp:nvSpPr>
        <dsp:cNvPr id="0" name=""/>
        <dsp:cNvSpPr/>
      </dsp:nvSpPr>
      <dsp:spPr>
        <a:xfrm>
          <a:off x="3937505" y="1337677"/>
          <a:ext cx="2669869" cy="125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100000"/>
            </a:lnSpc>
            <a:spcBef>
              <a:spcPct val="0"/>
            </a:spcBef>
            <a:spcAft>
              <a:spcPts val="0"/>
            </a:spcAft>
            <a:buChar char="•"/>
          </a:pPr>
          <a:r>
            <a:rPr lang="en-US" altLang="en-US" sz="1800" kern="1200" dirty="0">
              <a:latin typeface="微软雅黑" panose="020B0503020204020204" pitchFamily="34" charset="-122"/>
              <a:ea typeface="微软雅黑" panose="020B0503020204020204" pitchFamily="34" charset="-122"/>
            </a:rPr>
            <a:t>enterprise network</a:t>
          </a:r>
          <a:endParaRPr lang="zh-CN" altLang="en-US" sz="1800" kern="1200" dirty="0">
            <a:latin typeface="微软雅黑" panose="020B0503020204020204" pitchFamily="34" charset="-122"/>
            <a:ea typeface="微软雅黑" panose="020B0503020204020204" pitchFamily="34" charset="-122"/>
          </a:endParaRPr>
        </a:p>
        <a:p>
          <a:pPr marL="171450" lvl="1" indent="-171450" algn="l" defTabSz="800100">
            <a:lnSpc>
              <a:spcPct val="100000"/>
            </a:lnSpc>
            <a:spcBef>
              <a:spcPct val="0"/>
            </a:spcBef>
            <a:spcAft>
              <a:spcPts val="0"/>
            </a:spcAft>
            <a:buChar char="•"/>
          </a:pPr>
          <a:r>
            <a:rPr lang="en-US" altLang="en-US" sz="1800" kern="1200" dirty="0">
              <a:latin typeface="微软雅黑" panose="020B0503020204020204" pitchFamily="34" charset="-122"/>
              <a:ea typeface="微软雅黑" panose="020B0503020204020204" pitchFamily="34" charset="-122"/>
            </a:rPr>
            <a:t>c</a:t>
          </a:r>
          <a:r>
            <a:rPr lang="en-US" altLang="zh-CN" sz="1800" kern="1200" dirty="0">
              <a:latin typeface="微软雅黑" panose="020B0503020204020204" pitchFamily="34" charset="-122"/>
              <a:ea typeface="微软雅黑" panose="020B0503020204020204" pitchFamily="34" charset="-122"/>
            </a:rPr>
            <a:t>ommodity</a:t>
          </a:r>
          <a:r>
            <a:rPr lang="en-US" altLang="en-US" sz="1800" kern="1200" dirty="0">
              <a:latin typeface="微软雅黑" panose="020B0503020204020204" pitchFamily="34" charset="-122"/>
              <a:ea typeface="微软雅黑" panose="020B0503020204020204" pitchFamily="34" charset="-122"/>
            </a:rPr>
            <a:t> network</a:t>
          </a:r>
          <a:endParaRPr lang="zh-CN" altLang="en-US" sz="1800" kern="1200" dirty="0">
            <a:latin typeface="微软雅黑" panose="020B0503020204020204" pitchFamily="34" charset="-122"/>
            <a:ea typeface="微软雅黑" panose="020B0503020204020204" pitchFamily="34" charset="-122"/>
          </a:endParaRPr>
        </a:p>
        <a:p>
          <a:pPr marL="171450" lvl="1" indent="-171450" algn="l" defTabSz="800100">
            <a:lnSpc>
              <a:spcPct val="100000"/>
            </a:lnSpc>
            <a:spcBef>
              <a:spcPct val="0"/>
            </a:spcBef>
            <a:spcAft>
              <a:spcPts val="0"/>
            </a:spcAft>
            <a:buChar char="•"/>
          </a:pPr>
          <a:r>
            <a:rPr lang="en-US" altLang="en-US" sz="1800" kern="1200" dirty="0">
              <a:latin typeface="微软雅黑" panose="020B0503020204020204" pitchFamily="34" charset="-122"/>
              <a:ea typeface="微软雅黑" panose="020B0503020204020204" pitchFamily="34" charset="-122"/>
            </a:rPr>
            <a:t>country network</a:t>
          </a:r>
          <a:endParaRPr lang="zh-CN" altLang="en-US" sz="1800" kern="1200" dirty="0">
            <a:latin typeface="微软雅黑" panose="020B0503020204020204" pitchFamily="34" charset="-122"/>
            <a:ea typeface="微软雅黑" panose="020B0503020204020204" pitchFamily="34" charset="-122"/>
          </a:endParaRPr>
        </a:p>
      </dsp:txBody>
      <dsp:txXfrm>
        <a:off x="3937505" y="1337677"/>
        <a:ext cx="2669869" cy="1259498"/>
      </dsp:txXfrm>
    </dsp:sp>
    <dsp:sp modelId="{E66D76F9-0AF0-4F8E-B19E-3A81BCFB47A4}">
      <dsp:nvSpPr>
        <dsp:cNvPr id="0" name=""/>
        <dsp:cNvSpPr/>
      </dsp:nvSpPr>
      <dsp:spPr>
        <a:xfrm>
          <a:off x="3766919" y="2770768"/>
          <a:ext cx="1736097" cy="1215211"/>
        </a:xfrm>
        <a:prstGeom prst="roundRect">
          <a:avLst>
            <a:gd name="adj" fmla="val 16670"/>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n-US" altLang="en-US" sz="2000" kern="1200" dirty="0">
              <a:solidFill>
                <a:prstClr val="white"/>
              </a:solidFill>
              <a:latin typeface="微软雅黑" panose="020B0503020204020204" pitchFamily="34" charset="-122"/>
              <a:ea typeface="微软雅黑" panose="020B0503020204020204" pitchFamily="34" charset="-122"/>
              <a:cs typeface="+mn-cs"/>
            </a:rPr>
            <a:t>Trend P</a:t>
          </a:r>
          <a:r>
            <a:rPr lang="en-US" altLang="zh-CN" sz="2000" kern="1200" dirty="0">
              <a:solidFill>
                <a:prstClr val="white"/>
              </a:solidFill>
              <a:latin typeface="微软雅黑" panose="020B0503020204020204" pitchFamily="34" charset="-122"/>
              <a:ea typeface="微软雅黑" panose="020B0503020204020204" pitchFamily="34" charset="-122"/>
              <a:cs typeface="+mn-cs"/>
            </a:rPr>
            <a:t>rediction</a:t>
          </a:r>
          <a:endParaRPr lang="zh-CN" altLang="en-US" sz="2000" kern="1200" dirty="0">
            <a:solidFill>
              <a:prstClr val="white"/>
            </a:solidFill>
            <a:latin typeface="微软雅黑" panose="020B0503020204020204" pitchFamily="34" charset="-122"/>
            <a:ea typeface="微软雅黑" panose="020B0503020204020204" pitchFamily="34" charset="-122"/>
            <a:cs typeface="+mn-cs"/>
          </a:endParaRPr>
        </a:p>
      </dsp:txBody>
      <dsp:txXfrm>
        <a:off x="3826251" y="2830100"/>
        <a:ext cx="1617433" cy="1096547"/>
      </dsp:txXfrm>
    </dsp:sp>
    <dsp:sp modelId="{15261172-3FF7-40E7-BE1E-D567666527FC}">
      <dsp:nvSpPr>
        <dsp:cNvPr id="0" name=""/>
        <dsp:cNvSpPr/>
      </dsp:nvSpPr>
      <dsp:spPr>
        <a:xfrm>
          <a:off x="5483243" y="3011335"/>
          <a:ext cx="2463801" cy="710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altLang="zh-CN" sz="1800" kern="1200" dirty="0">
              <a:latin typeface="微软雅黑" panose="020B0503020204020204" pitchFamily="34" charset="-122"/>
              <a:ea typeface="微软雅黑" panose="020B0503020204020204" pitchFamily="34" charset="-122"/>
            </a:rPr>
            <a:t>ARIMA</a:t>
          </a:r>
          <a:endParaRPr lang="zh-CN" altLang="en-US" sz="1800" kern="1200" dirty="0">
            <a:latin typeface="微软雅黑" panose="020B0503020204020204" pitchFamily="34" charset="-122"/>
            <a:ea typeface="微软雅黑" panose="020B0503020204020204" pitchFamily="34" charset="-122"/>
          </a:endParaRPr>
        </a:p>
        <a:p>
          <a:pPr marL="171450" lvl="1" indent="-171450" algn="l" defTabSz="800100">
            <a:lnSpc>
              <a:spcPct val="90000"/>
            </a:lnSpc>
            <a:spcBef>
              <a:spcPct val="0"/>
            </a:spcBef>
            <a:spcAft>
              <a:spcPct val="15000"/>
            </a:spcAft>
            <a:buChar char="•"/>
          </a:pPr>
          <a:r>
            <a:rPr lang="en-US" altLang="zh-CN" sz="1800" kern="1200" dirty="0">
              <a:latin typeface="微软雅黑" panose="020B0503020204020204" pitchFamily="34" charset="-122"/>
              <a:ea typeface="微软雅黑" panose="020B0503020204020204" pitchFamily="34" charset="-122"/>
            </a:rPr>
            <a:t>machine learning</a:t>
          </a:r>
          <a:endParaRPr lang="zh-CN" altLang="en-US" sz="1800" kern="1200" dirty="0">
            <a:latin typeface="微软雅黑" panose="020B0503020204020204" pitchFamily="34" charset="-122"/>
            <a:ea typeface="微软雅黑" panose="020B0503020204020204" pitchFamily="34" charset="-122"/>
          </a:endParaRPr>
        </a:p>
      </dsp:txBody>
      <dsp:txXfrm>
        <a:off x="5483243" y="3011335"/>
        <a:ext cx="2463801" cy="7105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tL"/>
          <dgm:param type="flowDir" val="row"/>
        </dgm:alg>
      </dgm:if>
      <dgm:else name="Name2">
        <dgm:alg type="snake">
          <dgm:param type="bkpt" val="fixed"/>
          <dgm:param type="bkPtFixedVal" val="1"/>
          <dgm:param type="off" val="off"/>
          <dgm:param type="grDir" val="tR"/>
          <dgm:param type="flowDir" val="row"/>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type="bentUpArrow" r:blip="" rot="90">
                    <dgm:adjLst>
                      <dgm:adj idx="1" val="0.3284"/>
                      <dgm:adj idx="2" val="0.25"/>
                      <dgm:adj idx="3" val="0.3578"/>
                    </dgm:adjLst>
                  </dgm:shape>
                </dgm:if>
                <dgm:else name="Name13">
                  <dgm:shape xmlns:r="http://schemas.openxmlformats.org/officeDocument/2006/relationships" type="bentArrow" r:blip="" rot="180">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DAFB3-B3F4-4E94-AD0B-82245DD38A3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E31A7-D6FA-4C31-A415-6C494E4E0F6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作者简介：</a:t>
            </a:r>
            <a:r>
              <a:rPr lang="en-GB" altLang="zh-CN" sz="1200" dirty="0">
                <a:solidFill>
                  <a:prstClr val="black"/>
                </a:solidFill>
                <a:latin typeface="微软雅黑" panose="020B0503020204020204" pitchFamily="34" charset="-122"/>
                <a:ea typeface="微软雅黑" panose="020B0503020204020204" pitchFamily="34" charset="-122"/>
              </a:rPr>
              <a:t>Kurt </a:t>
            </a:r>
            <a:r>
              <a:rPr lang="en-GB" altLang="zh-CN" sz="1200" dirty="0" err="1">
                <a:solidFill>
                  <a:prstClr val="black"/>
                </a:solidFill>
                <a:latin typeface="微软雅黑" panose="020B0503020204020204" pitchFamily="34" charset="-122"/>
                <a:ea typeface="微软雅黑" panose="020B0503020204020204" pitchFamily="34" charset="-122"/>
              </a:rPr>
              <a:t>Weyland</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0" i="0" dirty="0">
                <a:solidFill>
                  <a:srgbClr val="222222"/>
                </a:solidFill>
                <a:effectLst/>
                <a:latin typeface="微软雅黑" panose="020B0503020204020204" pitchFamily="34" charset="-122"/>
                <a:ea typeface="微软雅黑" panose="020B0503020204020204" pitchFamily="34" charset="-122"/>
              </a:rPr>
              <a:t>2019</a:t>
            </a:r>
            <a:r>
              <a:rPr lang="zh-CN" altLang="en-US" b="0" i="0" dirty="0">
                <a:solidFill>
                  <a:srgbClr val="222222"/>
                </a:solidFill>
                <a:effectLst/>
                <a:latin typeface="微软雅黑" panose="020B0503020204020204" pitchFamily="34" charset="-122"/>
                <a:ea typeface="微软雅黑" panose="020B0503020204020204" pitchFamily="34" charset="-122"/>
              </a:rPr>
              <a:t>年</a:t>
            </a:r>
            <a:r>
              <a:rPr lang="en-US" altLang="zh-CN" b="0" i="0" dirty="0">
                <a:solidFill>
                  <a:srgbClr val="222222"/>
                </a:solidFill>
                <a:effectLst/>
                <a:latin typeface="微软雅黑" panose="020B0503020204020204" pitchFamily="34" charset="-122"/>
                <a:ea typeface="微软雅黑" panose="020B0503020204020204" pitchFamily="34" charset="-122"/>
              </a:rPr>
              <a:t>4</a:t>
            </a:r>
            <a:r>
              <a:rPr lang="zh-CN" altLang="en-US" b="0" i="0" dirty="0">
                <a:solidFill>
                  <a:srgbClr val="222222"/>
                </a:solidFill>
                <a:effectLst/>
                <a:latin typeface="微软雅黑" panose="020B0503020204020204" pitchFamily="34" charset="-122"/>
                <a:ea typeface="微软雅黑" panose="020B0503020204020204" pitchFamily="34" charset="-122"/>
              </a:rPr>
              <a:t>月</a:t>
            </a:r>
            <a:r>
              <a:rPr lang="en-US" altLang="zh-CN" b="0" i="0" dirty="0">
                <a:solidFill>
                  <a:srgbClr val="222222"/>
                </a:solidFill>
                <a:effectLst/>
                <a:latin typeface="微软雅黑" panose="020B0503020204020204" pitchFamily="34" charset="-122"/>
                <a:ea typeface="微软雅黑" panose="020B0503020204020204" pitchFamily="34" charset="-122"/>
              </a:rPr>
              <a:t>27</a:t>
            </a:r>
            <a:r>
              <a:rPr lang="zh-CN" altLang="en-US" b="0" i="0" dirty="0">
                <a:solidFill>
                  <a:srgbClr val="222222"/>
                </a:solidFill>
                <a:effectLst/>
                <a:latin typeface="微软雅黑" panose="020B0503020204020204" pitchFamily="34" charset="-122"/>
                <a:ea typeface="微软雅黑" panose="020B0503020204020204" pitchFamily="34" charset="-122"/>
              </a:rPr>
              <a:t>日，由孙冶方经济科学基金会、浙江省社会科学界联合会、浙江财经大学联合主办的第三届中国经济学家高端论坛在杭州隆重举行，黄奇帆出席并演讲。他指出，近</a:t>
            </a:r>
            <a:r>
              <a:rPr lang="en-US" altLang="zh-CN" b="0" i="0" dirty="0">
                <a:solidFill>
                  <a:srgbClr val="222222"/>
                </a:solidFill>
                <a:effectLst/>
                <a:latin typeface="微软雅黑" panose="020B0503020204020204" pitchFamily="34" charset="-122"/>
                <a:ea typeface="微软雅黑" panose="020B0503020204020204" pitchFamily="34" charset="-122"/>
              </a:rPr>
              <a:t>40</a:t>
            </a:r>
            <a:r>
              <a:rPr lang="zh-CN" altLang="en-US" b="0" i="0" dirty="0">
                <a:solidFill>
                  <a:srgbClr val="222222"/>
                </a:solidFill>
                <a:effectLst/>
                <a:latin typeface="微软雅黑" panose="020B0503020204020204" pitchFamily="34" charset="-122"/>
                <a:ea typeface="微软雅黑" panose="020B0503020204020204" pitchFamily="34" charset="-122"/>
              </a:rPr>
              <a:t>年以来世界贸易的格局、企业组织和管理的方式、国家和国家之间贸易有关的政策均发生了重要的变化。这三个变化分别表现为服务贸易的比重大大提高，产业链、供应链和价值链的管控越来越重要，以及零关税、零壁垒和零补助是大势所趋。</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i="0" dirty="0">
                <a:solidFill>
                  <a:srgbClr val="333333"/>
                </a:solidFill>
                <a:effectLst/>
                <a:latin typeface="open_sansregular"/>
              </a:rPr>
              <a:t>Business registers</a:t>
            </a:r>
            <a:r>
              <a:rPr lang="en-US" altLang="zh-CN" b="0" i="0" dirty="0">
                <a:solidFill>
                  <a:srgbClr val="333333"/>
                </a:solidFill>
                <a:effectLst/>
                <a:latin typeface="open_sansregular"/>
              </a:rPr>
              <a:t> for statistical purposes, or </a:t>
            </a:r>
            <a:r>
              <a:rPr lang="en-US" altLang="zh-CN" b="1" i="0" dirty="0">
                <a:solidFill>
                  <a:srgbClr val="333333"/>
                </a:solidFill>
                <a:effectLst/>
                <a:latin typeface="open_sansregular"/>
              </a:rPr>
              <a:t>statistical business registers (SBR)</a:t>
            </a:r>
            <a:r>
              <a:rPr lang="en-US" altLang="zh-CN" b="0" i="0" dirty="0">
                <a:solidFill>
                  <a:srgbClr val="333333"/>
                </a:solidFill>
                <a:effectLst/>
                <a:latin typeface="open_sansregular"/>
              </a:rPr>
              <a:t>, are the main sources for business demography, as they keep track of business creations and closures as well as the structural changes in the economy by concentration or </a:t>
            </a:r>
            <a:r>
              <a:rPr lang="en-US" altLang="zh-CN" b="0" i="0" dirty="0" err="1">
                <a:solidFill>
                  <a:srgbClr val="333333"/>
                </a:solidFill>
                <a:effectLst/>
                <a:latin typeface="open_sansregular"/>
              </a:rPr>
              <a:t>deconcentration</a:t>
            </a:r>
            <a:r>
              <a:rPr lang="en-US" altLang="zh-CN" b="0" i="0" dirty="0">
                <a:solidFill>
                  <a:srgbClr val="333333"/>
                </a:solidFill>
                <a:effectLst/>
                <a:latin typeface="open_sansregular"/>
              </a:rPr>
              <a:t>, brought about by operations such as mergers, takeovers, break-ups, split-offs and restructuring.</a:t>
            </a:r>
            <a:endParaRPr lang="zh-CN" altLang="en-US" dirty="0"/>
          </a:p>
        </p:txBody>
      </p:sp>
      <p:sp>
        <p:nvSpPr>
          <p:cNvPr id="4" name="灯片编号占位符 3"/>
          <p:cNvSpPr>
            <a:spLocks noGrp="1"/>
          </p:cNvSpPr>
          <p:nvPr>
            <p:ph type="sldNum" sz="quarter" idx="5"/>
          </p:nvPr>
        </p:nvSpPr>
        <p:spPr/>
        <p:txBody>
          <a:bodyPr/>
          <a:lstStyle/>
          <a:p>
            <a:fld id="{772E31A7-D6FA-4C31-A415-6C494E4E0F6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b="0" i="0" u="none" strike="noStrike" dirty="0">
                <a:solidFill>
                  <a:srgbClr val="000000"/>
                </a:solidFill>
                <a:effectLst/>
                <a:latin typeface="Arial" panose="020B0604020202020204" pitchFamily="34" charset="0"/>
                <a:ea typeface="宋体" panose="02010600030101010101" pitchFamily="2" charset="-122"/>
              </a:rPr>
              <a:t>进口               出口</a:t>
            </a:r>
            <a:endParaRPr lang="en-US" altLang="zh-CN" sz="1800" b="0" i="0" u="none" strike="noStrike" dirty="0">
              <a:solidFill>
                <a:srgbClr val="000000"/>
              </a:solidFill>
              <a:effectLst/>
              <a:latin typeface="Arial" panose="020B0604020202020204" pitchFamily="34" charset="0"/>
              <a:ea typeface="宋体" panose="02010600030101010101" pitchFamily="2" charset="-122"/>
            </a:endParaRPr>
          </a:p>
          <a:p>
            <a:r>
              <a:rPr lang="zh-CN" altLang="en-US" sz="1800" b="0" i="0" u="none" strike="noStrike" dirty="0">
                <a:solidFill>
                  <a:srgbClr val="000000"/>
                </a:solidFill>
                <a:effectLst/>
                <a:latin typeface="Arial" panose="020B0604020202020204" pitchFamily="34" charset="0"/>
                <a:ea typeface="宋体" panose="02010600030101010101" pitchFamily="2" charset="-122"/>
              </a:rPr>
              <a:t>企业数 金额    企业数  金额</a:t>
            </a:r>
            <a:endParaRPr lang="en-US" altLang="zh-CN" sz="1800" b="0" i="0" u="none" strike="noStrike" dirty="0">
              <a:solidFill>
                <a:srgbClr val="000000"/>
              </a:solidFill>
              <a:effectLst/>
              <a:latin typeface="Arial" panose="020B0604020202020204" pitchFamily="34" charset="0"/>
              <a:ea typeface="宋体" panose="02010600030101010101" pitchFamily="2" charset="-122"/>
            </a:endParaRPr>
          </a:p>
          <a:p>
            <a:r>
              <a:rPr lang="en-US" altLang="zh-CN" sz="1800" b="0" i="0" u="none" strike="noStrike" dirty="0">
                <a:solidFill>
                  <a:srgbClr val="000000"/>
                </a:solidFill>
                <a:effectLst/>
                <a:latin typeface="Arial" panose="020B0604020202020204" pitchFamily="34" charset="0"/>
                <a:ea typeface="宋体" panose="02010600030101010101" pitchFamily="2" charset="-122"/>
              </a:rPr>
              <a:t>0.003</a:t>
            </a:r>
            <a:r>
              <a:rPr lang="zh-CN" altLang="en-US" dirty="0"/>
              <a:t> </a:t>
            </a:r>
            <a:r>
              <a:rPr lang="en-US" altLang="zh-CN" sz="1800" b="0" i="0" u="none" strike="noStrike" dirty="0">
                <a:solidFill>
                  <a:srgbClr val="000000"/>
                </a:solidFill>
                <a:effectLst/>
                <a:latin typeface="Arial" panose="020B0604020202020204" pitchFamily="34" charset="0"/>
                <a:ea typeface="宋体" panose="02010600030101010101" pitchFamily="2" charset="-122"/>
              </a:rPr>
              <a:t>9.8       0.012</a:t>
            </a:r>
            <a:r>
              <a:rPr lang="zh-CN" altLang="en-US" dirty="0"/>
              <a:t> </a:t>
            </a:r>
            <a:r>
              <a:rPr lang="en-US" altLang="zh-CN" sz="1800" b="0" i="0" u="none" strike="noStrike" dirty="0">
                <a:solidFill>
                  <a:srgbClr val="000000"/>
                </a:solidFill>
                <a:effectLst/>
                <a:latin typeface="Arial" panose="020B0604020202020204" pitchFamily="34" charset="0"/>
                <a:ea typeface="宋体" panose="02010600030101010101" pitchFamily="2" charset="-122"/>
              </a:rPr>
              <a:t>8.8</a:t>
            </a:r>
            <a:endParaRPr lang="en-US" altLang="zh-CN" dirty="0"/>
          </a:p>
          <a:p>
            <a:r>
              <a:rPr lang="en-US" altLang="zh-CN" sz="1800" b="0" i="0" u="none" strike="noStrike" dirty="0">
                <a:solidFill>
                  <a:srgbClr val="000000"/>
                </a:solidFill>
                <a:effectLst/>
                <a:latin typeface="Arial" panose="020B0604020202020204" pitchFamily="34" charset="0"/>
                <a:ea typeface="宋体" panose="02010600030101010101" pitchFamily="2" charset="-122"/>
              </a:rPr>
              <a:t>0.006</a:t>
            </a:r>
            <a:r>
              <a:rPr lang="zh-CN" altLang="en-US" dirty="0"/>
              <a:t> </a:t>
            </a:r>
            <a:r>
              <a:rPr lang="en-US" altLang="zh-CN" sz="1800" b="0" i="0" u="none" strike="noStrike" dirty="0">
                <a:solidFill>
                  <a:srgbClr val="000000"/>
                </a:solidFill>
                <a:effectLst/>
                <a:latin typeface="Arial" panose="020B0604020202020204" pitchFamily="34" charset="0"/>
                <a:ea typeface="宋体" panose="02010600030101010101" pitchFamily="2" charset="-122"/>
              </a:rPr>
              <a:t>14.2     0.024</a:t>
            </a:r>
            <a:r>
              <a:rPr lang="zh-CN" altLang="en-US" dirty="0"/>
              <a:t> </a:t>
            </a:r>
            <a:r>
              <a:rPr lang="en-US" altLang="zh-CN" sz="1800" b="0" i="0" u="none" strike="noStrike" dirty="0">
                <a:solidFill>
                  <a:srgbClr val="000000"/>
                </a:solidFill>
                <a:effectLst/>
                <a:latin typeface="Arial" panose="020B0604020202020204" pitchFamily="34" charset="0"/>
                <a:ea typeface="宋体" panose="02010600030101010101" pitchFamily="2" charset="-122"/>
              </a:rPr>
              <a:t>13.8</a:t>
            </a:r>
            <a:endParaRPr lang="en-US" altLang="zh-CN" dirty="0"/>
          </a:p>
          <a:p>
            <a:r>
              <a:rPr lang="en-US" altLang="zh-CN" sz="1800" b="0" i="0" u="none" strike="noStrike" dirty="0">
                <a:solidFill>
                  <a:srgbClr val="000000"/>
                </a:solidFill>
                <a:effectLst/>
                <a:latin typeface="Arial" panose="020B0604020202020204" pitchFamily="34" charset="0"/>
                <a:ea typeface="宋体" panose="02010600030101010101" pitchFamily="2" charset="-122"/>
              </a:rPr>
              <a:t>0.012</a:t>
            </a:r>
            <a:r>
              <a:rPr lang="zh-CN" altLang="en-US" dirty="0"/>
              <a:t> </a:t>
            </a:r>
            <a:r>
              <a:rPr lang="en-US" altLang="zh-CN" sz="1800" b="0" i="0" u="none" strike="noStrike" dirty="0">
                <a:solidFill>
                  <a:srgbClr val="000000"/>
                </a:solidFill>
                <a:effectLst/>
                <a:latin typeface="Arial" panose="020B0604020202020204" pitchFamily="34" charset="0"/>
                <a:ea typeface="宋体" panose="02010600030101010101" pitchFamily="2" charset="-122"/>
              </a:rPr>
              <a:t>19.5     0.049</a:t>
            </a:r>
            <a:r>
              <a:rPr lang="zh-CN" altLang="en-US" dirty="0"/>
              <a:t> </a:t>
            </a:r>
            <a:r>
              <a:rPr lang="en-US" altLang="zh-CN" sz="1800" b="0" i="0" u="none" strike="noStrike" dirty="0">
                <a:solidFill>
                  <a:srgbClr val="000000"/>
                </a:solidFill>
                <a:effectLst/>
                <a:latin typeface="Arial" panose="020B0604020202020204" pitchFamily="34" charset="0"/>
                <a:ea typeface="宋体" panose="02010600030101010101" pitchFamily="2" charset="-122"/>
              </a:rPr>
              <a:t>21.5</a:t>
            </a:r>
            <a:endParaRPr lang="en-US" altLang="zh-CN" dirty="0"/>
          </a:p>
          <a:p>
            <a:r>
              <a:rPr lang="en-US" altLang="zh-CN" sz="1800" b="0" i="0" u="none" strike="noStrike" dirty="0">
                <a:solidFill>
                  <a:srgbClr val="000000"/>
                </a:solidFill>
                <a:effectLst/>
                <a:latin typeface="Arial" panose="020B0604020202020204" pitchFamily="34" charset="0"/>
                <a:ea typeface="宋体" panose="02010600030101010101" pitchFamily="2" charset="-122"/>
              </a:rPr>
              <a:t>0.029</a:t>
            </a:r>
            <a:r>
              <a:rPr lang="zh-CN" altLang="en-US" dirty="0"/>
              <a:t> </a:t>
            </a:r>
            <a:r>
              <a:rPr lang="en-US" altLang="zh-CN" sz="1800" b="0" i="0" u="none" strike="noStrike" dirty="0">
                <a:solidFill>
                  <a:srgbClr val="000000"/>
                </a:solidFill>
                <a:effectLst/>
                <a:latin typeface="Arial" panose="020B0604020202020204" pitchFamily="34" charset="0"/>
                <a:ea typeface="宋体" panose="02010600030101010101" pitchFamily="2" charset="-122"/>
              </a:rPr>
              <a:t>28.7</a:t>
            </a:r>
            <a:r>
              <a:rPr lang="zh-CN" altLang="en-US" dirty="0"/>
              <a:t>     </a:t>
            </a:r>
            <a:r>
              <a:rPr lang="en-US" altLang="zh-CN" sz="1800" b="0" i="0" u="none" strike="noStrike" dirty="0">
                <a:solidFill>
                  <a:srgbClr val="000000"/>
                </a:solidFill>
                <a:effectLst/>
                <a:latin typeface="Arial" panose="020B0604020202020204" pitchFamily="34" charset="0"/>
                <a:ea typeface="宋体" panose="02010600030101010101" pitchFamily="2" charset="-122"/>
              </a:rPr>
              <a:t>0.122</a:t>
            </a:r>
            <a:r>
              <a:rPr lang="zh-CN" altLang="en-US" dirty="0"/>
              <a:t> </a:t>
            </a:r>
            <a:r>
              <a:rPr lang="en-US" altLang="zh-CN" sz="1800" b="0" i="0" u="none" strike="noStrike" dirty="0">
                <a:solidFill>
                  <a:srgbClr val="000000"/>
                </a:solidFill>
                <a:effectLst/>
                <a:latin typeface="Arial" panose="020B0604020202020204" pitchFamily="34" charset="0"/>
                <a:ea typeface="宋体" panose="02010600030101010101" pitchFamily="2" charset="-122"/>
              </a:rPr>
              <a:t>34.0</a:t>
            </a:r>
            <a:endParaRPr lang="en-US" altLang="zh-CN" sz="1800" b="0" i="0" u="none" strike="noStrike" dirty="0">
              <a:solidFill>
                <a:srgbClr val="000000"/>
              </a:solidFill>
              <a:effectLst/>
              <a:latin typeface="Arial" panose="020B0604020202020204" pitchFamily="34" charset="0"/>
              <a:ea typeface="宋体" panose="02010600030101010101" pitchFamily="2" charset="-122"/>
            </a:endParaRPr>
          </a:p>
          <a:p>
            <a:r>
              <a:rPr lang="en-US" altLang="zh-CN" sz="1800" b="0" i="0" u="none" strike="noStrike" dirty="0">
                <a:solidFill>
                  <a:srgbClr val="000000"/>
                </a:solidFill>
                <a:effectLst/>
                <a:latin typeface="Arial" panose="020B0604020202020204" pitchFamily="34" charset="0"/>
                <a:ea typeface="宋体" panose="02010600030101010101" pitchFamily="2" charset="-122"/>
              </a:rPr>
              <a:t>0.058</a:t>
            </a:r>
            <a:r>
              <a:rPr lang="zh-CN" altLang="en-US" dirty="0"/>
              <a:t> </a:t>
            </a:r>
            <a:r>
              <a:rPr lang="en-US" altLang="zh-CN" sz="1800" b="0" i="0" u="none" strike="noStrike" dirty="0">
                <a:solidFill>
                  <a:srgbClr val="000000"/>
                </a:solidFill>
                <a:effectLst/>
                <a:latin typeface="Arial" panose="020B0604020202020204" pitchFamily="34" charset="0"/>
                <a:ea typeface="宋体" panose="02010600030101010101" pitchFamily="2" charset="-122"/>
              </a:rPr>
              <a:t>36.6</a:t>
            </a:r>
            <a:r>
              <a:rPr lang="zh-CN" altLang="en-US" dirty="0"/>
              <a:t> </a:t>
            </a:r>
            <a:r>
              <a:rPr lang="zh-CN" altLang="en-US" sz="1800" b="0" i="0" u="none" strike="noStrike" dirty="0">
                <a:solidFill>
                  <a:srgbClr val="000000"/>
                </a:solidFill>
                <a:effectLst/>
                <a:latin typeface="Arial" panose="020B0604020202020204" pitchFamily="34" charset="0"/>
                <a:ea typeface="宋体" panose="02010600030101010101" pitchFamily="2" charset="-122"/>
              </a:rPr>
              <a:t>　</a:t>
            </a:r>
            <a:r>
              <a:rPr lang="zh-CN" altLang="en-US" dirty="0"/>
              <a:t> </a:t>
            </a:r>
            <a:r>
              <a:rPr lang="en-US" altLang="zh-CN" sz="1800" b="0" i="0" u="none" strike="noStrike" dirty="0">
                <a:solidFill>
                  <a:srgbClr val="000000"/>
                </a:solidFill>
                <a:effectLst/>
                <a:latin typeface="Arial" panose="020B0604020202020204" pitchFamily="34" charset="0"/>
                <a:ea typeface="宋体" panose="02010600030101010101" pitchFamily="2" charset="-122"/>
              </a:rPr>
              <a:t>0.245</a:t>
            </a:r>
            <a:r>
              <a:rPr lang="zh-CN" altLang="en-US" dirty="0"/>
              <a:t> </a:t>
            </a:r>
            <a:r>
              <a:rPr lang="en-US" altLang="zh-CN" sz="1800" b="0" i="0" u="none" strike="noStrike" dirty="0">
                <a:solidFill>
                  <a:srgbClr val="000000"/>
                </a:solidFill>
                <a:effectLst/>
                <a:latin typeface="Arial" panose="020B0604020202020204" pitchFamily="34" charset="0"/>
                <a:ea typeface="宋体" panose="02010600030101010101" pitchFamily="2" charset="-122"/>
              </a:rPr>
              <a:t>44.8</a:t>
            </a:r>
            <a:endParaRPr lang="en-US" altLang="zh-CN" sz="1800" b="0" i="0" u="none" strike="noStrike" dirty="0">
              <a:solidFill>
                <a:srgbClr val="000000"/>
              </a:solidFill>
              <a:effectLst/>
              <a:latin typeface="Arial" panose="020B0604020202020204" pitchFamily="34" charset="0"/>
              <a:ea typeface="宋体" panose="02010600030101010101" pitchFamily="2" charset="-122"/>
            </a:endParaRPr>
          </a:p>
          <a:p>
            <a:r>
              <a:rPr lang="en-US" altLang="zh-CN" sz="1800" b="0" i="0" u="none" strike="noStrike" dirty="0">
                <a:solidFill>
                  <a:srgbClr val="000000"/>
                </a:solidFill>
                <a:effectLst/>
                <a:latin typeface="Arial" panose="020B0604020202020204" pitchFamily="34" charset="0"/>
                <a:ea typeface="宋体" panose="02010600030101010101" pitchFamily="2" charset="-122"/>
              </a:rPr>
              <a:t>0.291</a:t>
            </a:r>
            <a:r>
              <a:rPr lang="zh-CN" altLang="en-US" dirty="0"/>
              <a:t> </a:t>
            </a:r>
            <a:r>
              <a:rPr lang="en-US" altLang="zh-CN" sz="1800" b="0" i="0" u="none" strike="noStrike" dirty="0">
                <a:solidFill>
                  <a:srgbClr val="000000"/>
                </a:solidFill>
                <a:effectLst/>
                <a:latin typeface="Arial" panose="020B0604020202020204" pitchFamily="34" charset="0"/>
                <a:ea typeface="宋体" panose="02010600030101010101" pitchFamily="2" charset="-122"/>
              </a:rPr>
              <a:t>60.1</a:t>
            </a:r>
            <a:r>
              <a:rPr lang="zh-CN" altLang="en-US" dirty="0"/>
              <a:t> </a:t>
            </a:r>
            <a:r>
              <a:rPr lang="zh-CN" altLang="en-US" sz="1800" b="0" i="0" u="none" strike="noStrike" dirty="0">
                <a:solidFill>
                  <a:srgbClr val="000000"/>
                </a:solidFill>
                <a:effectLst/>
                <a:latin typeface="Arial" panose="020B0604020202020204" pitchFamily="34" charset="0"/>
                <a:ea typeface="宋体" panose="02010600030101010101" pitchFamily="2" charset="-122"/>
              </a:rPr>
              <a:t>　</a:t>
            </a:r>
            <a:r>
              <a:rPr lang="zh-CN" altLang="en-US" dirty="0"/>
              <a:t> </a:t>
            </a:r>
            <a:r>
              <a:rPr lang="en-US" altLang="zh-CN" sz="1800" b="0" i="0" u="none" strike="noStrike" dirty="0">
                <a:solidFill>
                  <a:srgbClr val="000000"/>
                </a:solidFill>
                <a:effectLst/>
                <a:latin typeface="Arial" panose="020B0604020202020204" pitchFamily="34" charset="0"/>
                <a:ea typeface="宋体" panose="02010600030101010101" pitchFamily="2" charset="-122"/>
              </a:rPr>
              <a:t>1.223</a:t>
            </a:r>
            <a:r>
              <a:rPr lang="zh-CN" altLang="en-US" dirty="0"/>
              <a:t> </a:t>
            </a:r>
            <a:r>
              <a:rPr lang="en-US" altLang="zh-CN" sz="1800" b="0" i="0" u="none" strike="noStrike" dirty="0">
                <a:solidFill>
                  <a:srgbClr val="000000"/>
                </a:solidFill>
                <a:effectLst/>
                <a:latin typeface="Arial" panose="020B0604020202020204" pitchFamily="34" charset="0"/>
                <a:ea typeface="宋体" panose="02010600030101010101" pitchFamily="2" charset="-122"/>
              </a:rPr>
              <a:t>72.1</a:t>
            </a:r>
            <a:endParaRPr lang="en-US" altLang="zh-CN" sz="1800" b="0" i="0" u="none" strike="noStrike" dirty="0">
              <a:solidFill>
                <a:srgbClr val="000000"/>
              </a:solidFill>
              <a:effectLst/>
              <a:latin typeface="Arial" panose="020B0604020202020204" pitchFamily="34" charset="0"/>
              <a:ea typeface="宋体" panose="02010600030101010101" pitchFamily="2" charset="-122"/>
            </a:endParaRPr>
          </a:p>
          <a:p>
            <a:r>
              <a:rPr lang="en-US" altLang="zh-CN" sz="1800" b="0" i="0" u="none" strike="noStrike" dirty="0">
                <a:solidFill>
                  <a:srgbClr val="000000"/>
                </a:solidFill>
                <a:effectLst/>
                <a:latin typeface="Arial" panose="020B0604020202020204" pitchFamily="34" charset="0"/>
                <a:ea typeface="宋体" panose="02010600030101010101" pitchFamily="2" charset="-122"/>
              </a:rPr>
              <a:t>0.583</a:t>
            </a:r>
            <a:r>
              <a:rPr lang="zh-CN" altLang="en-US" dirty="0"/>
              <a:t> </a:t>
            </a:r>
            <a:r>
              <a:rPr lang="en-US" altLang="zh-CN" sz="1800" b="0" i="0" u="none" strike="noStrike" dirty="0">
                <a:solidFill>
                  <a:srgbClr val="000000"/>
                </a:solidFill>
                <a:effectLst/>
                <a:latin typeface="Arial" panose="020B0604020202020204" pitchFamily="34" charset="0"/>
                <a:ea typeface="宋体" panose="02010600030101010101" pitchFamily="2" charset="-122"/>
              </a:rPr>
              <a:t>70.8</a:t>
            </a:r>
            <a:r>
              <a:rPr lang="zh-CN" altLang="en-US" dirty="0"/>
              <a:t> </a:t>
            </a:r>
            <a:r>
              <a:rPr lang="zh-CN" altLang="en-US" sz="1800" b="0" i="0" u="none" strike="noStrike" dirty="0">
                <a:solidFill>
                  <a:srgbClr val="000000"/>
                </a:solidFill>
                <a:effectLst/>
                <a:latin typeface="Arial" panose="020B0604020202020204" pitchFamily="34" charset="0"/>
                <a:ea typeface="宋体" panose="02010600030101010101" pitchFamily="2" charset="-122"/>
              </a:rPr>
              <a:t>　</a:t>
            </a:r>
            <a:r>
              <a:rPr lang="zh-CN" altLang="en-US" dirty="0"/>
              <a:t> </a:t>
            </a:r>
            <a:r>
              <a:rPr lang="en-US" altLang="zh-CN" sz="1800" b="0" i="0" u="none" strike="noStrike" dirty="0">
                <a:solidFill>
                  <a:srgbClr val="000000"/>
                </a:solidFill>
                <a:effectLst/>
                <a:latin typeface="Arial" panose="020B0604020202020204" pitchFamily="34" charset="0"/>
                <a:ea typeface="宋体" panose="02010600030101010101" pitchFamily="2" charset="-122"/>
              </a:rPr>
              <a:t>2.445</a:t>
            </a:r>
            <a:r>
              <a:rPr lang="zh-CN" altLang="en-US" dirty="0"/>
              <a:t> </a:t>
            </a:r>
            <a:r>
              <a:rPr lang="en-US" altLang="zh-CN" sz="1800" b="0" i="0" u="none" strike="noStrike" dirty="0">
                <a:solidFill>
                  <a:srgbClr val="000000"/>
                </a:solidFill>
                <a:effectLst/>
                <a:latin typeface="Arial" panose="020B0604020202020204" pitchFamily="34" charset="0"/>
                <a:ea typeface="宋体" panose="02010600030101010101" pitchFamily="2" charset="-122"/>
              </a:rPr>
              <a:t>83.1</a:t>
            </a:r>
            <a:endParaRPr lang="en-US" altLang="zh-CN" sz="1800" b="0" i="0" u="none" strike="noStrike" dirty="0">
              <a:solidFill>
                <a:srgbClr val="000000"/>
              </a:solidFill>
              <a:effectLst/>
              <a:latin typeface="Arial" panose="020B0604020202020204" pitchFamily="34" charset="0"/>
              <a:ea typeface="宋体" panose="02010600030101010101" pitchFamily="2" charset="-122"/>
            </a:endParaRPr>
          </a:p>
          <a:p>
            <a:r>
              <a:rPr lang="en-US" altLang="zh-CN" sz="1800" b="0" i="0" u="none" strike="noStrike" dirty="0">
                <a:solidFill>
                  <a:srgbClr val="000000"/>
                </a:solidFill>
                <a:effectLst/>
                <a:latin typeface="Arial" panose="020B0604020202020204" pitchFamily="34" charset="0"/>
                <a:ea typeface="宋体" panose="02010600030101010101" pitchFamily="2" charset="-122"/>
              </a:rPr>
              <a:t>100.0</a:t>
            </a:r>
            <a:r>
              <a:rPr lang="zh-CN" altLang="en-US" dirty="0"/>
              <a:t> </a:t>
            </a:r>
            <a:r>
              <a:rPr lang="en-US" altLang="zh-CN" sz="1800" b="0" i="0" u="none" strike="noStrike" dirty="0">
                <a:solidFill>
                  <a:srgbClr val="000000"/>
                </a:solidFill>
                <a:effectLst/>
                <a:latin typeface="Arial" panose="020B0604020202020204" pitchFamily="34" charset="0"/>
                <a:ea typeface="宋体" panose="02010600030101010101" pitchFamily="2" charset="-122"/>
              </a:rPr>
              <a:t>100.0</a:t>
            </a:r>
            <a:r>
              <a:rPr lang="zh-CN" altLang="en-US" dirty="0"/>
              <a:t> </a:t>
            </a:r>
            <a:r>
              <a:rPr lang="zh-CN" altLang="en-US" sz="1800" b="0" i="0" u="none" strike="noStrike" dirty="0">
                <a:solidFill>
                  <a:srgbClr val="000000"/>
                </a:solidFill>
                <a:effectLst/>
                <a:latin typeface="Arial" panose="020B0604020202020204" pitchFamily="34" charset="0"/>
                <a:ea typeface="宋体" panose="02010600030101010101" pitchFamily="2" charset="-122"/>
              </a:rPr>
              <a:t>　</a:t>
            </a:r>
            <a:r>
              <a:rPr lang="zh-CN" altLang="en-US" dirty="0"/>
              <a:t> </a:t>
            </a:r>
            <a:r>
              <a:rPr lang="en-US" altLang="zh-CN" sz="1800" b="0" i="0" u="none" strike="noStrike" dirty="0">
                <a:solidFill>
                  <a:srgbClr val="000000"/>
                </a:solidFill>
                <a:effectLst/>
                <a:latin typeface="Arial" panose="020B0604020202020204" pitchFamily="34" charset="0"/>
                <a:ea typeface="宋体" panose="02010600030101010101" pitchFamily="2" charset="-122"/>
              </a:rPr>
              <a:t>100</a:t>
            </a:r>
            <a:r>
              <a:rPr lang="zh-CN" altLang="en-US" dirty="0"/>
              <a:t> </a:t>
            </a:r>
            <a:r>
              <a:rPr lang="en-US" altLang="zh-CN" sz="1800" b="0" i="0" u="none" strike="noStrike" dirty="0">
                <a:solidFill>
                  <a:srgbClr val="000000"/>
                </a:solidFill>
                <a:effectLst/>
                <a:latin typeface="Arial" panose="020B0604020202020204" pitchFamily="34" charset="0"/>
                <a:ea typeface="宋体" panose="02010600030101010101" pitchFamily="2" charset="-122"/>
              </a:rPr>
              <a:t>100.0</a:t>
            </a:r>
            <a:r>
              <a:rPr lang="zh-CN" altLang="en-US" dirty="0"/>
              <a:t> </a:t>
            </a:r>
            <a:endParaRPr lang="zh-CN" altLang="en-US" dirty="0"/>
          </a:p>
        </p:txBody>
      </p:sp>
      <p:sp>
        <p:nvSpPr>
          <p:cNvPr id="4" name="灯片编号占位符 3"/>
          <p:cNvSpPr>
            <a:spLocks noGrp="1"/>
          </p:cNvSpPr>
          <p:nvPr>
            <p:ph type="sldNum" sz="quarter" idx="5"/>
          </p:nvPr>
        </p:nvSpPr>
        <p:spPr/>
        <p:txBody>
          <a:bodyPr/>
          <a:lstStyle/>
          <a:p>
            <a:fld id="{772E31A7-D6FA-4C31-A415-6C494E4E0F6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i="0" dirty="0">
                <a:solidFill>
                  <a:srgbClr val="333333"/>
                </a:solidFill>
                <a:effectLst/>
                <a:latin typeface="open_sansregular"/>
              </a:rPr>
              <a:t>Business registers</a:t>
            </a:r>
            <a:r>
              <a:rPr lang="en-US" altLang="zh-CN" b="0" i="0" dirty="0">
                <a:solidFill>
                  <a:srgbClr val="333333"/>
                </a:solidFill>
                <a:effectLst/>
                <a:latin typeface="open_sansregular"/>
              </a:rPr>
              <a:t> for statistical purposes, or </a:t>
            </a:r>
            <a:r>
              <a:rPr lang="en-US" altLang="zh-CN" b="1" i="0" dirty="0">
                <a:solidFill>
                  <a:srgbClr val="333333"/>
                </a:solidFill>
                <a:effectLst/>
                <a:latin typeface="open_sansregular"/>
              </a:rPr>
              <a:t>statistical business registers (SBR)</a:t>
            </a:r>
            <a:r>
              <a:rPr lang="en-US" altLang="zh-CN" b="0" i="0" dirty="0">
                <a:solidFill>
                  <a:srgbClr val="333333"/>
                </a:solidFill>
                <a:effectLst/>
                <a:latin typeface="open_sansregular"/>
              </a:rPr>
              <a:t>, are the main sources for business demography, as they keep track of business creations and closures as well as the structural changes in the economy by concentration or </a:t>
            </a:r>
            <a:r>
              <a:rPr lang="en-US" altLang="zh-CN" b="0" i="0" dirty="0" err="1">
                <a:solidFill>
                  <a:srgbClr val="333333"/>
                </a:solidFill>
                <a:effectLst/>
                <a:latin typeface="open_sansregular"/>
              </a:rPr>
              <a:t>deconcentration</a:t>
            </a:r>
            <a:r>
              <a:rPr lang="en-US" altLang="zh-CN" b="0" i="0" dirty="0">
                <a:solidFill>
                  <a:srgbClr val="333333"/>
                </a:solidFill>
                <a:effectLst/>
                <a:latin typeface="open_sansregular"/>
              </a:rPr>
              <a:t>, brought about by operations such as mergers, takeovers, break-ups, split-offs and restructuring.</a:t>
            </a:r>
            <a:endParaRPr lang="zh-CN" altLang="en-US" dirty="0"/>
          </a:p>
        </p:txBody>
      </p:sp>
      <p:sp>
        <p:nvSpPr>
          <p:cNvPr id="4" name="灯片编号占位符 3"/>
          <p:cNvSpPr>
            <a:spLocks noGrp="1"/>
          </p:cNvSpPr>
          <p:nvPr>
            <p:ph type="sldNum" sz="quarter" idx="5"/>
          </p:nvPr>
        </p:nvSpPr>
        <p:spPr/>
        <p:txBody>
          <a:bodyPr/>
          <a:lstStyle/>
          <a:p>
            <a:fld id="{772E31A7-D6FA-4C31-A415-6C494E4E0F6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72E31A7-D6FA-4C31-A415-6C494E4E0F6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72E31A7-D6FA-4C31-A415-6C494E4E0F6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72E31A7-D6FA-4C31-A415-6C494E4E0F6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作者简介：</a:t>
            </a:r>
            <a:r>
              <a:rPr lang="en-GB" altLang="zh-CN" sz="1200" dirty="0">
                <a:solidFill>
                  <a:prstClr val="black"/>
                </a:solidFill>
                <a:latin typeface="微软雅黑" panose="020B0503020204020204" pitchFamily="34" charset="-122"/>
                <a:ea typeface="微软雅黑" panose="020B0503020204020204" pitchFamily="34" charset="-122"/>
              </a:rPr>
              <a:t>Kurt </a:t>
            </a:r>
            <a:r>
              <a:rPr lang="en-GB" altLang="zh-CN" sz="1200" dirty="0" err="1">
                <a:solidFill>
                  <a:prstClr val="black"/>
                </a:solidFill>
                <a:latin typeface="微软雅黑" panose="020B0503020204020204" pitchFamily="34" charset="-122"/>
                <a:ea typeface="微软雅黑" panose="020B0503020204020204" pitchFamily="34" charset="-122"/>
              </a:rPr>
              <a:t>Weyland</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“Indicators are a way of seeing the big picture by looking at a small piece of it” </a:t>
            </a:r>
            <a:r>
              <a:rPr lang="zh-CN" altLang="en-US" sz="1200" dirty="0"/>
              <a:t>（</a:t>
            </a:r>
            <a:r>
              <a:rPr lang="en-US" altLang="zh-CN" sz="1200" dirty="0"/>
              <a:t>Plan Canada </a:t>
            </a:r>
            <a:r>
              <a:rPr lang="zh-CN" altLang="en-US" sz="1200" dirty="0"/>
              <a:t>）</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t>Indicators have become widely used in many different fields and play a useful role in highlighting problems, identifying trends, and contributing to the process of priority setting, policy formulation and evaluation and monitoring of progress.</a:t>
            </a:r>
            <a:endParaRPr lang="en-US" altLang="zh-CN" sz="1600" dirty="0"/>
          </a:p>
          <a:p>
            <a:endParaRPr lang="zh-CN" altLang="en-US" dirty="0"/>
          </a:p>
        </p:txBody>
      </p:sp>
      <p:sp>
        <p:nvSpPr>
          <p:cNvPr id="4" name="灯片编号占位符 3"/>
          <p:cNvSpPr>
            <a:spLocks noGrp="1"/>
          </p:cNvSpPr>
          <p:nvPr>
            <p:ph type="sldNum" sz="quarter" idx="5"/>
          </p:nvPr>
        </p:nvSpPr>
        <p:spPr/>
        <p:txBody>
          <a:bodyPr/>
          <a:lstStyle/>
          <a:p>
            <a:fld id="{772E31A7-D6FA-4C31-A415-6C494E4E0F6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“Indicators are a way of seeing the big picture by looking at a small piece of it” </a:t>
            </a:r>
            <a:r>
              <a:rPr lang="zh-CN" altLang="en-US" sz="1200" dirty="0"/>
              <a:t>（</a:t>
            </a:r>
            <a:r>
              <a:rPr lang="en-US" altLang="zh-CN" sz="1200" dirty="0"/>
              <a:t>Plan Canada </a:t>
            </a:r>
            <a:r>
              <a:rPr lang="zh-CN" altLang="en-US" sz="1200" dirty="0"/>
              <a:t>）</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t>Indicators have become widely used in many different fields and play a useful role in highlighting problems, identifying trends, and contributing to the process of priority setting, policy formulation and evaluation and monitoring of progress.</a:t>
            </a:r>
            <a:endParaRPr lang="en-US" altLang="zh-CN" sz="1600" dirty="0"/>
          </a:p>
          <a:p>
            <a:endParaRPr lang="zh-CN" altLang="en-US" dirty="0"/>
          </a:p>
        </p:txBody>
      </p:sp>
      <p:sp>
        <p:nvSpPr>
          <p:cNvPr id="4" name="灯片编号占位符 3"/>
          <p:cNvSpPr>
            <a:spLocks noGrp="1"/>
          </p:cNvSpPr>
          <p:nvPr>
            <p:ph type="sldNum" sz="quarter" idx="5"/>
          </p:nvPr>
        </p:nvSpPr>
        <p:spPr/>
        <p:txBody>
          <a:bodyPr/>
          <a:lstStyle/>
          <a:p>
            <a:fld id="{772E31A7-D6FA-4C31-A415-6C494E4E0F6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作者简介：</a:t>
            </a:r>
            <a:r>
              <a:rPr lang="en-GB" altLang="zh-CN" sz="1200" dirty="0">
                <a:solidFill>
                  <a:prstClr val="black"/>
                </a:solidFill>
                <a:latin typeface="微软雅黑" panose="020B0503020204020204" pitchFamily="34" charset="-122"/>
                <a:ea typeface="微软雅黑" panose="020B0503020204020204" pitchFamily="34" charset="-122"/>
              </a:rPr>
              <a:t>Kurt </a:t>
            </a:r>
            <a:r>
              <a:rPr lang="en-GB" altLang="zh-CN" sz="1200" dirty="0" err="1">
                <a:solidFill>
                  <a:prstClr val="black"/>
                </a:solidFill>
                <a:latin typeface="微软雅黑" panose="020B0503020204020204" pitchFamily="34" charset="-122"/>
                <a:ea typeface="微软雅黑" panose="020B0503020204020204" pitchFamily="34" charset="-122"/>
              </a:rPr>
              <a:t>Weyland</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72E31A7-D6FA-4C31-A415-6C494E4E0F6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作者简介：</a:t>
            </a:r>
            <a:r>
              <a:rPr lang="en-GB" altLang="zh-CN" sz="1200" dirty="0">
                <a:solidFill>
                  <a:prstClr val="black"/>
                </a:solidFill>
                <a:latin typeface="微软雅黑" panose="020B0503020204020204" pitchFamily="34" charset="-122"/>
                <a:ea typeface="微软雅黑" panose="020B0503020204020204" pitchFamily="34" charset="-122"/>
              </a:rPr>
              <a:t>Kurt </a:t>
            </a:r>
            <a:r>
              <a:rPr lang="en-GB" altLang="zh-CN" sz="1200" dirty="0" err="1">
                <a:solidFill>
                  <a:prstClr val="black"/>
                </a:solidFill>
                <a:latin typeface="微软雅黑" panose="020B0503020204020204" pitchFamily="34" charset="-122"/>
                <a:ea typeface="微软雅黑" panose="020B0503020204020204" pitchFamily="34" charset="-122"/>
              </a:rPr>
              <a:t>Weyland</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作者简介：</a:t>
            </a:r>
            <a:r>
              <a:rPr lang="en-GB" altLang="zh-CN" sz="1200" dirty="0">
                <a:solidFill>
                  <a:prstClr val="black"/>
                </a:solidFill>
                <a:latin typeface="微软雅黑" panose="020B0503020204020204" pitchFamily="34" charset="-122"/>
                <a:ea typeface="微软雅黑" panose="020B0503020204020204" pitchFamily="34" charset="-122"/>
              </a:rPr>
              <a:t>Kurt </a:t>
            </a:r>
            <a:r>
              <a:rPr lang="en-GB" altLang="zh-CN" sz="1200" dirty="0" err="1">
                <a:solidFill>
                  <a:prstClr val="black"/>
                </a:solidFill>
                <a:latin typeface="微软雅黑" panose="020B0503020204020204" pitchFamily="34" charset="-122"/>
                <a:ea typeface="微软雅黑" panose="020B0503020204020204" pitchFamily="34" charset="-122"/>
              </a:rPr>
              <a:t>Weyland</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作者简介：</a:t>
            </a:r>
            <a:r>
              <a:rPr lang="en-GB" altLang="zh-CN" sz="1200" dirty="0">
                <a:solidFill>
                  <a:prstClr val="black"/>
                </a:solidFill>
                <a:latin typeface="微软雅黑" panose="020B0503020204020204" pitchFamily="34" charset="-122"/>
                <a:ea typeface="微软雅黑" panose="020B0503020204020204" pitchFamily="34" charset="-122"/>
              </a:rPr>
              <a:t>Kurt </a:t>
            </a:r>
            <a:r>
              <a:rPr lang="en-GB" altLang="zh-CN" sz="1200" dirty="0" err="1">
                <a:solidFill>
                  <a:prstClr val="black"/>
                </a:solidFill>
                <a:latin typeface="微软雅黑" panose="020B0503020204020204" pitchFamily="34" charset="-122"/>
                <a:ea typeface="微软雅黑" panose="020B0503020204020204" pitchFamily="34" charset="-122"/>
              </a:rPr>
              <a:t>Weyland</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作者简介：</a:t>
            </a:r>
            <a:r>
              <a:rPr lang="en-GB" altLang="zh-CN" sz="1200" dirty="0">
                <a:solidFill>
                  <a:prstClr val="black"/>
                </a:solidFill>
                <a:latin typeface="微软雅黑" panose="020B0503020204020204" pitchFamily="34" charset="-122"/>
                <a:ea typeface="微软雅黑" panose="020B0503020204020204" pitchFamily="34" charset="-122"/>
              </a:rPr>
              <a:t>Kurt </a:t>
            </a:r>
            <a:r>
              <a:rPr lang="en-GB" altLang="zh-CN" sz="1200" dirty="0" err="1">
                <a:solidFill>
                  <a:prstClr val="black"/>
                </a:solidFill>
                <a:latin typeface="微软雅黑" panose="020B0503020204020204" pitchFamily="34" charset="-122"/>
                <a:ea typeface="微软雅黑" panose="020B0503020204020204" pitchFamily="34" charset="-122"/>
              </a:rPr>
              <a:t>Weyland</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作者简介：</a:t>
            </a:r>
            <a:r>
              <a:rPr lang="en-GB" altLang="zh-CN" sz="1200" dirty="0">
                <a:solidFill>
                  <a:prstClr val="black"/>
                </a:solidFill>
                <a:latin typeface="微软雅黑" panose="020B0503020204020204" pitchFamily="34" charset="-122"/>
                <a:ea typeface="微软雅黑" panose="020B0503020204020204" pitchFamily="34" charset="-122"/>
              </a:rPr>
              <a:t>Kurt </a:t>
            </a:r>
            <a:r>
              <a:rPr lang="en-GB" altLang="zh-CN" sz="1200" dirty="0" err="1">
                <a:solidFill>
                  <a:prstClr val="black"/>
                </a:solidFill>
                <a:latin typeface="微软雅黑" panose="020B0503020204020204" pitchFamily="34" charset="-122"/>
                <a:ea typeface="微软雅黑" panose="020B0503020204020204" pitchFamily="34" charset="-122"/>
              </a:rPr>
              <a:t>Weyland</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作者简介：</a:t>
            </a:r>
            <a:r>
              <a:rPr lang="en-GB" altLang="zh-CN" sz="1200" dirty="0">
                <a:solidFill>
                  <a:prstClr val="black"/>
                </a:solidFill>
                <a:latin typeface="微软雅黑" panose="020B0503020204020204" pitchFamily="34" charset="-122"/>
                <a:ea typeface="微软雅黑" panose="020B0503020204020204" pitchFamily="34" charset="-122"/>
              </a:rPr>
              <a:t>Kurt </a:t>
            </a:r>
            <a:r>
              <a:rPr lang="en-GB" altLang="zh-CN" sz="1200" dirty="0" err="1">
                <a:solidFill>
                  <a:prstClr val="black"/>
                </a:solidFill>
                <a:latin typeface="微软雅黑" panose="020B0503020204020204" pitchFamily="34" charset="-122"/>
                <a:ea typeface="微软雅黑" panose="020B0503020204020204" pitchFamily="34" charset="-122"/>
              </a:rPr>
              <a:t>Weyland</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作者简介：</a:t>
            </a:r>
            <a:r>
              <a:rPr lang="en-GB" altLang="zh-CN" sz="1200" dirty="0">
                <a:solidFill>
                  <a:prstClr val="black"/>
                </a:solidFill>
                <a:latin typeface="微软雅黑" panose="020B0503020204020204" pitchFamily="34" charset="-122"/>
                <a:ea typeface="微软雅黑" panose="020B0503020204020204" pitchFamily="34" charset="-122"/>
              </a:rPr>
              <a:t>Kurt </a:t>
            </a:r>
            <a:r>
              <a:rPr lang="en-GB" altLang="zh-CN" sz="1200" dirty="0" err="1">
                <a:solidFill>
                  <a:prstClr val="black"/>
                </a:solidFill>
                <a:latin typeface="微软雅黑" panose="020B0503020204020204" pitchFamily="34" charset="-122"/>
                <a:ea typeface="微软雅黑" panose="020B0503020204020204" pitchFamily="34" charset="-122"/>
              </a:rPr>
              <a:t>Weyland</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作者简介：</a:t>
            </a:r>
            <a:r>
              <a:rPr lang="en-GB" altLang="zh-CN" sz="1200" dirty="0">
                <a:solidFill>
                  <a:prstClr val="black"/>
                </a:solidFill>
                <a:latin typeface="微软雅黑" panose="020B0503020204020204" pitchFamily="34" charset="-122"/>
                <a:ea typeface="微软雅黑" panose="020B0503020204020204" pitchFamily="34" charset="-122"/>
              </a:rPr>
              <a:t>Kurt </a:t>
            </a:r>
            <a:r>
              <a:rPr lang="en-GB" altLang="zh-CN" sz="1200" dirty="0" err="1">
                <a:solidFill>
                  <a:prstClr val="black"/>
                </a:solidFill>
                <a:latin typeface="微软雅黑" panose="020B0503020204020204" pitchFamily="34" charset="-122"/>
                <a:ea typeface="微软雅黑" panose="020B0503020204020204" pitchFamily="34" charset="-122"/>
              </a:rPr>
              <a:t>Weyland</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作者简介：</a:t>
            </a:r>
            <a:r>
              <a:rPr lang="en-GB" altLang="zh-CN" sz="1200" dirty="0">
                <a:solidFill>
                  <a:prstClr val="black"/>
                </a:solidFill>
                <a:latin typeface="微软雅黑" panose="020B0503020204020204" pitchFamily="34" charset="-122"/>
                <a:ea typeface="微软雅黑" panose="020B0503020204020204" pitchFamily="34" charset="-122"/>
              </a:rPr>
              <a:t>Kurt </a:t>
            </a:r>
            <a:r>
              <a:rPr lang="en-GB" altLang="zh-CN" sz="1200" dirty="0" err="1">
                <a:solidFill>
                  <a:prstClr val="black"/>
                </a:solidFill>
                <a:latin typeface="微软雅黑" panose="020B0503020204020204" pitchFamily="34" charset="-122"/>
                <a:ea typeface="微软雅黑" panose="020B0503020204020204" pitchFamily="34" charset="-122"/>
              </a:rPr>
              <a:t>Weyland</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作者简介：</a:t>
            </a:r>
            <a:r>
              <a:rPr lang="en-GB" altLang="zh-CN" sz="1200" dirty="0">
                <a:solidFill>
                  <a:prstClr val="black"/>
                </a:solidFill>
                <a:latin typeface="微软雅黑" panose="020B0503020204020204" pitchFamily="34" charset="-122"/>
                <a:ea typeface="微软雅黑" panose="020B0503020204020204" pitchFamily="34" charset="-122"/>
              </a:rPr>
              <a:t>Kurt </a:t>
            </a:r>
            <a:r>
              <a:rPr lang="en-GB" altLang="zh-CN" sz="1200" dirty="0" err="1">
                <a:solidFill>
                  <a:prstClr val="black"/>
                </a:solidFill>
                <a:latin typeface="微软雅黑" panose="020B0503020204020204" pitchFamily="34" charset="-122"/>
                <a:ea typeface="微软雅黑" panose="020B0503020204020204" pitchFamily="34" charset="-122"/>
              </a:rPr>
              <a:t>Weyland</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作者简介：</a:t>
            </a:r>
            <a:r>
              <a:rPr lang="en-GB" altLang="zh-CN" sz="1200" dirty="0">
                <a:solidFill>
                  <a:prstClr val="black"/>
                </a:solidFill>
                <a:latin typeface="微软雅黑" panose="020B0503020204020204" pitchFamily="34" charset="-122"/>
                <a:ea typeface="微软雅黑" panose="020B0503020204020204" pitchFamily="34" charset="-122"/>
              </a:rPr>
              <a:t>Kurt </a:t>
            </a:r>
            <a:r>
              <a:rPr lang="en-GB" altLang="zh-CN" sz="1200" dirty="0" err="1">
                <a:solidFill>
                  <a:prstClr val="black"/>
                </a:solidFill>
                <a:latin typeface="微软雅黑" panose="020B0503020204020204" pitchFamily="34" charset="-122"/>
                <a:ea typeface="微软雅黑" panose="020B0503020204020204" pitchFamily="34" charset="-122"/>
              </a:rPr>
              <a:t>Weyland</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作者简介：</a:t>
            </a:r>
            <a:r>
              <a:rPr lang="en-GB" altLang="zh-CN" sz="1200" dirty="0">
                <a:solidFill>
                  <a:prstClr val="black"/>
                </a:solidFill>
                <a:latin typeface="微软雅黑" panose="020B0503020204020204" pitchFamily="34" charset="-122"/>
                <a:ea typeface="微软雅黑" panose="020B0503020204020204" pitchFamily="34" charset="-122"/>
              </a:rPr>
              <a:t>Kurt </a:t>
            </a:r>
            <a:r>
              <a:rPr lang="en-GB" altLang="zh-CN" sz="1200" dirty="0" err="1">
                <a:solidFill>
                  <a:prstClr val="black"/>
                </a:solidFill>
                <a:latin typeface="微软雅黑" panose="020B0503020204020204" pitchFamily="34" charset="-122"/>
                <a:ea typeface="微软雅黑" panose="020B0503020204020204" pitchFamily="34" charset="-122"/>
              </a:rPr>
              <a:t>Weyland</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作者简介：</a:t>
            </a:r>
            <a:r>
              <a:rPr lang="en-GB" altLang="zh-CN" sz="1200" dirty="0">
                <a:solidFill>
                  <a:prstClr val="black"/>
                </a:solidFill>
                <a:latin typeface="微软雅黑" panose="020B0503020204020204" pitchFamily="34" charset="-122"/>
                <a:ea typeface="微软雅黑" panose="020B0503020204020204" pitchFamily="34" charset="-122"/>
              </a:rPr>
              <a:t>Kurt </a:t>
            </a:r>
            <a:r>
              <a:rPr lang="en-GB" altLang="zh-CN" sz="1200" dirty="0" err="1">
                <a:solidFill>
                  <a:prstClr val="black"/>
                </a:solidFill>
                <a:latin typeface="微软雅黑" panose="020B0503020204020204" pitchFamily="34" charset="-122"/>
                <a:ea typeface="微软雅黑" panose="020B0503020204020204" pitchFamily="34" charset="-122"/>
              </a:rPr>
              <a:t>Weyland</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作者简介：</a:t>
            </a:r>
            <a:r>
              <a:rPr lang="en-GB" altLang="zh-CN" sz="1200" dirty="0">
                <a:solidFill>
                  <a:prstClr val="black"/>
                </a:solidFill>
                <a:latin typeface="微软雅黑" panose="020B0503020204020204" pitchFamily="34" charset="-122"/>
                <a:ea typeface="微软雅黑" panose="020B0503020204020204" pitchFamily="34" charset="-122"/>
              </a:rPr>
              <a:t>Kurt </a:t>
            </a:r>
            <a:r>
              <a:rPr lang="en-GB" altLang="zh-CN" sz="1200" dirty="0" err="1">
                <a:solidFill>
                  <a:prstClr val="black"/>
                </a:solidFill>
                <a:latin typeface="微软雅黑" panose="020B0503020204020204" pitchFamily="34" charset="-122"/>
                <a:ea typeface="微软雅黑" panose="020B0503020204020204" pitchFamily="34" charset="-122"/>
              </a:rPr>
              <a:t>Weyland</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作者简介：</a:t>
            </a:r>
            <a:r>
              <a:rPr lang="en-GB" altLang="zh-CN" sz="1200" dirty="0">
                <a:solidFill>
                  <a:prstClr val="black"/>
                </a:solidFill>
                <a:latin typeface="微软雅黑" panose="020B0503020204020204" pitchFamily="34" charset="-122"/>
                <a:ea typeface="微软雅黑" panose="020B0503020204020204" pitchFamily="34" charset="-122"/>
              </a:rPr>
              <a:t>Kurt </a:t>
            </a:r>
            <a:r>
              <a:rPr lang="en-GB" altLang="zh-CN" sz="1200" dirty="0" err="1">
                <a:solidFill>
                  <a:prstClr val="black"/>
                </a:solidFill>
                <a:latin typeface="微软雅黑" panose="020B0503020204020204" pitchFamily="34" charset="-122"/>
                <a:ea typeface="微软雅黑" panose="020B0503020204020204" pitchFamily="34" charset="-122"/>
              </a:rPr>
              <a:t>Weyland</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作者简介：</a:t>
            </a:r>
            <a:r>
              <a:rPr lang="en-GB" altLang="zh-CN" sz="1200" dirty="0">
                <a:solidFill>
                  <a:prstClr val="black"/>
                </a:solidFill>
                <a:latin typeface="微软雅黑" panose="020B0503020204020204" pitchFamily="34" charset="-122"/>
                <a:ea typeface="微软雅黑" panose="020B0503020204020204" pitchFamily="34" charset="-122"/>
              </a:rPr>
              <a:t>Kurt </a:t>
            </a:r>
            <a:r>
              <a:rPr lang="en-GB" altLang="zh-CN" sz="1200" dirty="0" err="1">
                <a:solidFill>
                  <a:prstClr val="black"/>
                </a:solidFill>
                <a:latin typeface="微软雅黑" panose="020B0503020204020204" pitchFamily="34" charset="-122"/>
                <a:ea typeface="微软雅黑" panose="020B0503020204020204" pitchFamily="34" charset="-122"/>
              </a:rPr>
              <a:t>Weyland</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72E31A7-D6FA-4C31-A415-6C494E4E0F66}"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作者简介：</a:t>
            </a:r>
            <a:r>
              <a:rPr lang="en-GB" altLang="zh-CN" sz="1200" dirty="0">
                <a:solidFill>
                  <a:prstClr val="black"/>
                </a:solidFill>
                <a:latin typeface="微软雅黑" panose="020B0503020204020204" pitchFamily="34" charset="-122"/>
                <a:ea typeface="微软雅黑" panose="020B0503020204020204" pitchFamily="34" charset="-122"/>
              </a:rPr>
              <a:t>Kurt </a:t>
            </a:r>
            <a:r>
              <a:rPr lang="en-GB" altLang="zh-CN" sz="1200" dirty="0" err="1">
                <a:solidFill>
                  <a:prstClr val="black"/>
                </a:solidFill>
                <a:latin typeface="微软雅黑" panose="020B0503020204020204" pitchFamily="34" charset="-122"/>
                <a:ea typeface="微软雅黑" panose="020B0503020204020204" pitchFamily="34" charset="-122"/>
              </a:rPr>
              <a:t>Weyland</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作者简介：</a:t>
            </a:r>
            <a:r>
              <a:rPr lang="en-GB" altLang="zh-CN" sz="1200" dirty="0">
                <a:solidFill>
                  <a:prstClr val="black"/>
                </a:solidFill>
                <a:latin typeface="微软雅黑" panose="020B0503020204020204" pitchFamily="34" charset="-122"/>
                <a:ea typeface="微软雅黑" panose="020B0503020204020204" pitchFamily="34" charset="-122"/>
              </a:rPr>
              <a:t>Kurt </a:t>
            </a:r>
            <a:r>
              <a:rPr lang="en-GB" altLang="zh-CN" sz="1200" dirty="0" err="1">
                <a:solidFill>
                  <a:prstClr val="black"/>
                </a:solidFill>
                <a:latin typeface="微软雅黑" panose="020B0503020204020204" pitchFamily="34" charset="-122"/>
                <a:ea typeface="微软雅黑" panose="020B0503020204020204" pitchFamily="34" charset="-122"/>
              </a:rPr>
              <a:t>Weyland</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作者简介：</a:t>
            </a:r>
            <a:r>
              <a:rPr lang="en-GB" altLang="zh-CN" sz="1200" dirty="0">
                <a:solidFill>
                  <a:prstClr val="black"/>
                </a:solidFill>
                <a:latin typeface="微软雅黑" panose="020B0503020204020204" pitchFamily="34" charset="-122"/>
                <a:ea typeface="微软雅黑" panose="020B0503020204020204" pitchFamily="34" charset="-122"/>
              </a:rPr>
              <a:t>Kurt </a:t>
            </a:r>
            <a:r>
              <a:rPr lang="en-GB" altLang="zh-CN" sz="1200" dirty="0" err="1">
                <a:solidFill>
                  <a:prstClr val="black"/>
                </a:solidFill>
                <a:latin typeface="微软雅黑" panose="020B0503020204020204" pitchFamily="34" charset="-122"/>
                <a:ea typeface="微软雅黑" panose="020B0503020204020204" pitchFamily="34" charset="-122"/>
              </a:rPr>
              <a:t>Weyland</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各种布局如何度量？不同视角的布局如何联系起来观察？贸易行为主体是企业，任何一方面的优化都需要企业来具体实现。</a:t>
            </a:r>
            <a:endParaRPr lang="en-US" altLang="zh-CN" dirty="0"/>
          </a:p>
          <a:p>
            <a:r>
              <a:rPr lang="zh-CN" altLang="en-US" dirty="0"/>
              <a:t>龙头企业如何识别？中小企业如何识别？是根据贸易量还是企业总体规模？</a:t>
            </a:r>
            <a:endParaRPr lang="en-US" altLang="zh-CN" dirty="0"/>
          </a:p>
          <a:p>
            <a:r>
              <a:rPr lang="zh-CN" altLang="en-US" dirty="0"/>
              <a:t>贸易竞争力如何度量？仅仅观察贸易额可以吗？贸易竞争力最终体现为企业的创新能力和生产效率。</a:t>
            </a:r>
            <a:endParaRPr lang="en-US" altLang="zh-CN" dirty="0"/>
          </a:p>
        </p:txBody>
      </p:sp>
      <p:sp>
        <p:nvSpPr>
          <p:cNvPr id="4" name="灯片编号占位符 3"/>
          <p:cNvSpPr>
            <a:spLocks noGrp="1"/>
          </p:cNvSpPr>
          <p:nvPr>
            <p:ph type="sldNum" sz="quarter" idx="5"/>
          </p:nvPr>
        </p:nvSpPr>
        <p:spPr/>
        <p:txBody>
          <a:bodyPr/>
          <a:lstStyle/>
          <a:p>
            <a:fld id="{772E31A7-D6FA-4C31-A415-6C494E4E0F6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产业集群是否形成？如何发展变化？产业价值链如何度量？</a:t>
            </a:r>
            <a:endParaRPr lang="en-US" altLang="zh-CN" dirty="0"/>
          </a:p>
          <a:p>
            <a:r>
              <a:rPr lang="zh-CN" altLang="en-US" dirty="0"/>
              <a:t>哪些是外贸新业态新模式？</a:t>
            </a:r>
            <a:endParaRPr lang="en-US" altLang="zh-CN" dirty="0"/>
          </a:p>
          <a:p>
            <a:r>
              <a:rPr lang="zh-CN" altLang="en-US" dirty="0"/>
              <a:t>国家统计局在贸易创新发展过程中如何发挥作用？仅仅事后提供数据，还是利用企业统计数据资源，深入分析贸易现状、趋势和问题，为贸易发展提供引领性建议。</a:t>
            </a:r>
            <a:endParaRPr lang="zh-CN" altLang="en-US" dirty="0"/>
          </a:p>
        </p:txBody>
      </p:sp>
      <p:sp>
        <p:nvSpPr>
          <p:cNvPr id="4" name="灯片编号占位符 3"/>
          <p:cNvSpPr>
            <a:spLocks noGrp="1"/>
          </p:cNvSpPr>
          <p:nvPr>
            <p:ph type="sldNum" sz="quarter" idx="5"/>
          </p:nvPr>
        </p:nvSpPr>
        <p:spPr/>
        <p:txBody>
          <a:bodyPr/>
          <a:lstStyle/>
          <a:p>
            <a:fld id="{772E31A7-D6FA-4C31-A415-6C494E4E0F6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121212"/>
                </a:solidFill>
                <a:effectLst/>
                <a:latin typeface="-apple-system"/>
              </a:rPr>
              <a:t>根据海关总署公告</a:t>
            </a:r>
            <a:r>
              <a:rPr lang="en-US" altLang="zh-CN" b="0" i="0" dirty="0">
                <a:solidFill>
                  <a:srgbClr val="121212"/>
                </a:solidFill>
                <a:effectLst/>
                <a:latin typeface="-apple-system"/>
              </a:rPr>
              <a:t>2016</a:t>
            </a:r>
            <a:r>
              <a:rPr lang="zh-CN" altLang="en-US" b="0" i="0" dirty="0">
                <a:solidFill>
                  <a:srgbClr val="121212"/>
                </a:solidFill>
                <a:effectLst/>
                <a:latin typeface="-apple-system"/>
              </a:rPr>
              <a:t>年第</a:t>
            </a:r>
            <a:r>
              <a:rPr lang="en-US" altLang="zh-CN" b="0" i="0" dirty="0">
                <a:solidFill>
                  <a:srgbClr val="121212"/>
                </a:solidFill>
                <a:effectLst/>
                <a:latin typeface="-apple-system"/>
              </a:rPr>
              <a:t>20</a:t>
            </a:r>
            <a:r>
              <a:rPr lang="zh-CN" altLang="en-US" b="0" i="0" dirty="0">
                <a:solidFill>
                  <a:srgbClr val="121212"/>
                </a:solidFill>
                <a:effectLst/>
                <a:latin typeface="-apple-system"/>
              </a:rPr>
              <a:t>号（关于修订</a:t>
            </a:r>
            <a:r>
              <a:rPr lang="en-US" altLang="zh-CN" b="0" i="0" dirty="0">
                <a:solidFill>
                  <a:srgbClr val="121212"/>
                </a:solidFill>
                <a:effectLst/>
                <a:latin typeface="-apple-system"/>
              </a:rPr>
              <a:t>《</a:t>
            </a:r>
            <a:r>
              <a:rPr lang="zh-CN" altLang="en-US" b="0" i="0" dirty="0">
                <a:solidFill>
                  <a:srgbClr val="121212"/>
                </a:solidFill>
                <a:effectLst/>
                <a:latin typeface="-apple-system"/>
              </a:rPr>
              <a:t>中华人民共和国海关进出口货物报关单填制规范</a:t>
            </a:r>
            <a:r>
              <a:rPr lang="en-US" altLang="zh-CN" b="0" i="0" dirty="0">
                <a:solidFill>
                  <a:srgbClr val="121212"/>
                </a:solidFill>
                <a:effectLst/>
                <a:latin typeface="-apple-system"/>
              </a:rPr>
              <a:t>》</a:t>
            </a:r>
            <a:r>
              <a:rPr lang="zh-CN" altLang="en-US" b="0" i="0" dirty="0">
                <a:solidFill>
                  <a:srgbClr val="121212"/>
                </a:solidFill>
                <a:effectLst/>
                <a:latin typeface="-apple-system"/>
              </a:rPr>
              <a:t>的公告），新版报关单已将原“经营单位”改为“收发货人”，将原“收货单位”改为“消费使用单位”（进口时），将原“发货单位”修改为“生产销售单位”（出口时）。</a:t>
            </a:r>
            <a:endParaRPr lang="en-US" altLang="zh-CN" b="0" i="0" dirty="0">
              <a:solidFill>
                <a:srgbClr val="121212"/>
              </a:solidFill>
              <a:effectLst/>
              <a:latin typeface="-apple-system"/>
            </a:endParaRPr>
          </a:p>
          <a:p>
            <a:r>
              <a:rPr lang="zh-CN" altLang="en-US" b="0" i="0" dirty="0">
                <a:solidFill>
                  <a:srgbClr val="121212"/>
                </a:solidFill>
                <a:effectLst/>
                <a:latin typeface="-apple-system"/>
              </a:rPr>
              <a:t>在实际报关业务中，进口货物报关单上的“境内收货人（</a:t>
            </a:r>
            <a:r>
              <a:rPr lang="zh-CN" altLang="en-US" b="1" i="0" dirty="0">
                <a:solidFill>
                  <a:srgbClr val="121212"/>
                </a:solidFill>
                <a:effectLst/>
                <a:latin typeface="-apple-system"/>
              </a:rPr>
              <a:t>报关公司）</a:t>
            </a:r>
            <a:r>
              <a:rPr lang="zh-CN" altLang="en-US" b="0" i="0" dirty="0">
                <a:solidFill>
                  <a:srgbClr val="121212"/>
                </a:solidFill>
                <a:effectLst/>
                <a:latin typeface="-apple-system"/>
              </a:rPr>
              <a:t>”和“消费使用单位”这两栏所填报的名称和十位号通常是一样的。当境内收货人和消费使用单位不一致时，就要境内收货人</a:t>
            </a:r>
            <a:r>
              <a:rPr lang="zh-CN" altLang="en-US" b="1" i="0" dirty="0">
                <a:solidFill>
                  <a:srgbClr val="121212"/>
                </a:solidFill>
                <a:effectLst/>
                <a:latin typeface="-apple-system"/>
              </a:rPr>
              <a:t>（报关公司）</a:t>
            </a:r>
            <a:r>
              <a:rPr lang="zh-CN" altLang="en-US" b="0" i="0" dirty="0">
                <a:solidFill>
                  <a:srgbClr val="121212"/>
                </a:solidFill>
                <a:effectLst/>
                <a:latin typeface="-apple-system"/>
              </a:rPr>
              <a:t>和消费使用单位的</a:t>
            </a:r>
            <a:r>
              <a:rPr lang="en-US" altLang="zh-CN" b="0" i="0" dirty="0">
                <a:solidFill>
                  <a:srgbClr val="121212"/>
                </a:solidFill>
                <a:effectLst/>
                <a:latin typeface="-apple-system"/>
              </a:rPr>
              <a:t>《</a:t>
            </a:r>
            <a:r>
              <a:rPr lang="zh-CN" altLang="en-US" b="0" i="0" dirty="0">
                <a:solidFill>
                  <a:srgbClr val="121212"/>
                </a:solidFill>
                <a:effectLst/>
                <a:latin typeface="-apple-system"/>
              </a:rPr>
              <a:t>委托代理协议</a:t>
            </a:r>
            <a:r>
              <a:rPr lang="en-US" altLang="zh-CN" b="0" i="0" dirty="0">
                <a:solidFill>
                  <a:srgbClr val="121212"/>
                </a:solidFill>
                <a:effectLst/>
                <a:latin typeface="-apple-system"/>
              </a:rPr>
              <a:t>》</a:t>
            </a:r>
            <a:r>
              <a:rPr lang="zh-CN" altLang="en-US" b="0" i="0" dirty="0">
                <a:solidFill>
                  <a:srgbClr val="121212"/>
                </a:solidFill>
                <a:effectLst/>
                <a:latin typeface="-apple-system"/>
              </a:rPr>
              <a:t>，即消费使用单位委托境内收货人</a:t>
            </a:r>
            <a:r>
              <a:rPr lang="zh-CN" altLang="en-US" b="1" i="0" dirty="0">
                <a:solidFill>
                  <a:srgbClr val="121212"/>
                </a:solidFill>
                <a:effectLst/>
                <a:latin typeface="-apple-system"/>
              </a:rPr>
              <a:t>（报关公司）</a:t>
            </a:r>
            <a:r>
              <a:rPr lang="zh-CN" altLang="en-US" b="0" i="0" dirty="0">
                <a:solidFill>
                  <a:srgbClr val="121212"/>
                </a:solidFill>
                <a:effectLst/>
                <a:latin typeface="-apple-system"/>
              </a:rPr>
              <a:t>对外签订外贸合同并以经营单位的名义进行报关，此种情况通常称为“双抬头”。</a:t>
            </a:r>
            <a:endParaRPr lang="en-US" altLang="zh-CN" b="0" i="0" dirty="0">
              <a:solidFill>
                <a:srgbClr val="121212"/>
              </a:solidFill>
              <a:effectLst/>
              <a:latin typeface="-apple-system"/>
            </a:endParaRPr>
          </a:p>
          <a:p>
            <a:r>
              <a:rPr lang="zh-CN" altLang="en-US" b="0" i="0" dirty="0">
                <a:solidFill>
                  <a:srgbClr val="121212"/>
                </a:solidFill>
                <a:effectLst/>
                <a:latin typeface="-apple-system"/>
              </a:rPr>
              <a:t>对于出口，”发货人”填报在海关注册的对外签订并执行出口贸易合同的中国境内法人、其他组织或个人的名称及编码；“生产销售单位”填报出口货物在境内的生产或销售单位的名称，包括自行出口货物的单位或委托出口企业出口货物的单位。注意，生产销售单位分为生产单位和销售单位，生产单位通常指工厂，销售单位通常指外贸公司或进出口公司。对于代理出口的业务，若</a:t>
            </a:r>
            <a:r>
              <a:rPr lang="en-US" altLang="zh-CN" b="0" i="0" dirty="0">
                <a:solidFill>
                  <a:srgbClr val="121212"/>
                </a:solidFill>
                <a:effectLst/>
                <a:latin typeface="-apple-system"/>
              </a:rPr>
              <a:t>A</a:t>
            </a:r>
            <a:r>
              <a:rPr lang="zh-CN" altLang="en-US" b="0" i="0" dirty="0">
                <a:solidFill>
                  <a:srgbClr val="121212"/>
                </a:solidFill>
                <a:effectLst/>
                <a:latin typeface="-apple-system"/>
              </a:rPr>
              <a:t>公司出口且是自营出口，则收发货人和生产销售单位都为</a:t>
            </a:r>
            <a:r>
              <a:rPr lang="en-US" altLang="zh-CN" b="0" i="0" dirty="0">
                <a:solidFill>
                  <a:srgbClr val="121212"/>
                </a:solidFill>
                <a:effectLst/>
                <a:latin typeface="-apple-system"/>
              </a:rPr>
              <a:t>A</a:t>
            </a:r>
            <a:r>
              <a:rPr lang="zh-CN" altLang="en-US" b="0" i="0" dirty="0">
                <a:solidFill>
                  <a:srgbClr val="121212"/>
                </a:solidFill>
                <a:effectLst/>
                <a:latin typeface="-apple-system"/>
              </a:rPr>
              <a:t>公司；若</a:t>
            </a:r>
            <a:r>
              <a:rPr lang="en-US" altLang="zh-CN" b="0" i="0" dirty="0">
                <a:solidFill>
                  <a:srgbClr val="121212"/>
                </a:solidFill>
                <a:effectLst/>
                <a:latin typeface="-apple-system"/>
              </a:rPr>
              <a:t>A</a:t>
            </a:r>
            <a:r>
              <a:rPr lang="zh-CN" altLang="en-US" b="0" i="0" dirty="0">
                <a:solidFill>
                  <a:srgbClr val="121212"/>
                </a:solidFill>
                <a:effectLst/>
                <a:latin typeface="-apple-system"/>
              </a:rPr>
              <a:t>公司委托代理企业</a:t>
            </a:r>
            <a:r>
              <a:rPr lang="en-US" altLang="zh-CN" b="0" i="0" dirty="0">
                <a:solidFill>
                  <a:srgbClr val="121212"/>
                </a:solidFill>
                <a:effectLst/>
                <a:latin typeface="-apple-system"/>
              </a:rPr>
              <a:t>B</a:t>
            </a:r>
            <a:r>
              <a:rPr lang="zh-CN" altLang="en-US" b="0" i="0" dirty="0">
                <a:solidFill>
                  <a:srgbClr val="121212"/>
                </a:solidFill>
                <a:effectLst/>
                <a:latin typeface="-apple-system"/>
              </a:rPr>
              <a:t>代理出口，则收发货人为</a:t>
            </a:r>
            <a:r>
              <a:rPr lang="en-US" altLang="zh-CN" b="0" i="0" dirty="0">
                <a:solidFill>
                  <a:srgbClr val="121212"/>
                </a:solidFill>
                <a:effectLst/>
                <a:latin typeface="-apple-system"/>
              </a:rPr>
              <a:t>B</a:t>
            </a:r>
            <a:r>
              <a:rPr lang="zh-CN" altLang="en-US" b="0" i="0" dirty="0">
                <a:solidFill>
                  <a:srgbClr val="121212"/>
                </a:solidFill>
                <a:effectLst/>
                <a:latin typeface="-apple-system"/>
              </a:rPr>
              <a:t>公司，生产销售单位为</a:t>
            </a:r>
            <a:r>
              <a:rPr lang="en-US" altLang="zh-CN" b="0" i="0" dirty="0">
                <a:solidFill>
                  <a:srgbClr val="121212"/>
                </a:solidFill>
                <a:effectLst/>
                <a:latin typeface="-apple-system"/>
              </a:rPr>
              <a:t>A</a:t>
            </a:r>
            <a:r>
              <a:rPr lang="zh-CN" altLang="en-US" b="0" i="0" dirty="0">
                <a:solidFill>
                  <a:srgbClr val="121212"/>
                </a:solidFill>
                <a:effectLst/>
                <a:latin typeface="-apple-system"/>
              </a:rPr>
              <a:t>公司。</a:t>
            </a:r>
            <a:endParaRPr lang="zh-CN" altLang="en-US" dirty="0"/>
          </a:p>
        </p:txBody>
      </p:sp>
      <p:sp>
        <p:nvSpPr>
          <p:cNvPr id="4" name="灯片编号占位符 3"/>
          <p:cNvSpPr>
            <a:spLocks noGrp="1"/>
          </p:cNvSpPr>
          <p:nvPr>
            <p:ph type="sldNum" sz="quarter" idx="5"/>
          </p:nvPr>
        </p:nvSpPr>
        <p:spPr/>
        <p:txBody>
          <a:bodyPr/>
          <a:lstStyle/>
          <a:p>
            <a:fld id="{772E31A7-D6FA-4C31-A415-6C494E4E0F6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solidFill>
                  <a:prstClr val="black"/>
                </a:solidFill>
                <a:latin typeface="微软雅黑" panose="020B0503020204020204" pitchFamily="34" charset="-122"/>
                <a:ea typeface="微软雅黑" panose="020B0503020204020204" pitchFamily="34" charset="-122"/>
              </a:rPr>
              <a:t>出口交货值、商品进口和出口只统计汇总数据，没有细分商品数据</a:t>
            </a:r>
            <a:endParaRPr lang="en-GB" altLang="zh-CN" sz="1200" dirty="0">
              <a:solidFill>
                <a:prstClr val="black"/>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16430DE2-9411-4714-93D8-6B5C521AF48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a:solidFill>
                  <a:srgbClr val="121212"/>
                </a:solidFill>
                <a:effectLst/>
                <a:latin typeface="-apple-system"/>
              </a:rPr>
              <a:t>2015</a:t>
            </a:r>
            <a:r>
              <a:rPr lang="zh-CN" altLang="en-US" b="0" i="0">
                <a:solidFill>
                  <a:srgbClr val="121212"/>
                </a:solidFill>
                <a:effectLst/>
                <a:latin typeface="-apple-system"/>
              </a:rPr>
              <a:t>年</a:t>
            </a:r>
            <a:r>
              <a:rPr lang="en-US" altLang="zh-CN" b="0" i="0">
                <a:solidFill>
                  <a:srgbClr val="121212"/>
                </a:solidFill>
                <a:effectLst/>
                <a:latin typeface="-apple-system"/>
              </a:rPr>
              <a:t>9</a:t>
            </a:r>
            <a:r>
              <a:rPr lang="zh-CN" altLang="en-US" b="0" i="0">
                <a:solidFill>
                  <a:srgbClr val="121212"/>
                </a:solidFill>
                <a:effectLst/>
                <a:latin typeface="-apple-system"/>
              </a:rPr>
              <a:t>月</a:t>
            </a:r>
            <a:r>
              <a:rPr lang="en-US" altLang="zh-CN" b="0" i="0">
                <a:solidFill>
                  <a:srgbClr val="121212"/>
                </a:solidFill>
                <a:effectLst/>
                <a:latin typeface="-apple-system"/>
              </a:rPr>
              <a:t>18</a:t>
            </a:r>
            <a:r>
              <a:rPr lang="zh-CN" altLang="en-US" b="0" i="0">
                <a:solidFill>
                  <a:srgbClr val="121212"/>
                </a:solidFill>
                <a:effectLst/>
                <a:latin typeface="-apple-system"/>
              </a:rPr>
              <a:t>日工商总局印发文件</a:t>
            </a:r>
            <a:r>
              <a:rPr lang="en-US" altLang="zh-CN" b="0" i="0">
                <a:solidFill>
                  <a:srgbClr val="121212"/>
                </a:solidFill>
                <a:effectLst/>
                <a:latin typeface="-apple-system"/>
              </a:rPr>
              <a:t>《</a:t>
            </a:r>
            <a:r>
              <a:rPr lang="zh-CN" altLang="en-US" b="1" i="0">
                <a:solidFill>
                  <a:srgbClr val="121212"/>
                </a:solidFill>
                <a:effectLst/>
                <a:latin typeface="-apple-system"/>
              </a:rPr>
              <a:t>工商总局关于调整新版营业执照打印技术标准及有关事项的通知</a:t>
            </a:r>
            <a:r>
              <a:rPr lang="en-US" altLang="zh-CN" b="0" i="0">
                <a:solidFill>
                  <a:srgbClr val="121212"/>
                </a:solidFill>
                <a:effectLst/>
                <a:latin typeface="-apple-system"/>
              </a:rPr>
              <a:t>》</a:t>
            </a:r>
            <a:r>
              <a:rPr lang="zh-CN" altLang="en-US" b="0" i="0">
                <a:solidFill>
                  <a:srgbClr val="121212"/>
                </a:solidFill>
                <a:effectLst/>
                <a:latin typeface="-apple-system"/>
              </a:rPr>
              <a:t>，对营业执照进行调整，</a:t>
            </a:r>
            <a:r>
              <a:rPr lang="zh-CN" altLang="en-US"/>
              <a:t>将营业执照正副本照面加载的</a:t>
            </a:r>
            <a:r>
              <a:rPr lang="en-US" altLang="zh-CN"/>
              <a:t>15</a:t>
            </a:r>
            <a:r>
              <a:rPr lang="zh-CN" altLang="en-US"/>
              <a:t>位注册号调整为</a:t>
            </a:r>
            <a:r>
              <a:rPr lang="en-US" altLang="zh-CN"/>
              <a:t>18</a:t>
            </a:r>
            <a:r>
              <a:rPr lang="zh-CN" altLang="en-US"/>
              <a:t>位的法人和其他组织统一社会信用代码（个体工商户营业执照除外），其标识方法由“注册号”字样，调整为“统一社会信用代码”。</a:t>
            </a:r>
            <a:endParaRPr lang="zh-CN" altLang="en-US" dirty="0"/>
          </a:p>
        </p:txBody>
      </p:sp>
      <p:sp>
        <p:nvSpPr>
          <p:cNvPr id="4" name="灯片编号占位符 3"/>
          <p:cNvSpPr>
            <a:spLocks noGrp="1"/>
          </p:cNvSpPr>
          <p:nvPr>
            <p:ph type="sldNum" sz="quarter" idx="5"/>
          </p:nvPr>
        </p:nvSpPr>
        <p:spPr/>
        <p:txBody>
          <a:bodyPr/>
          <a:lstStyle/>
          <a:p>
            <a:fld id="{772E31A7-D6FA-4C31-A415-6C494E4E0F6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1" i="0" dirty="0">
                <a:solidFill>
                  <a:srgbClr val="000000"/>
                </a:solidFill>
                <a:effectLst/>
                <a:latin typeface="微软雅黑" panose="020B0503020204020204" pitchFamily="34" charset="-122"/>
                <a:ea typeface="微软雅黑" panose="020B0503020204020204" pitchFamily="34" charset="-122"/>
              </a:rPr>
              <a:t>https://new.qq.com/omn/20210204/20210204A03UO600.html</a:t>
            </a:r>
            <a:endParaRPr lang="en-US" altLang="zh-CN" b="1" i="0" dirty="0">
              <a:solidFill>
                <a:srgbClr val="000000"/>
              </a:solidFill>
              <a:effectLst/>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b="1" i="0" dirty="0">
                <a:solidFill>
                  <a:srgbClr val="333333"/>
                </a:solidFill>
                <a:effectLst/>
                <a:latin typeface="微软雅黑" panose="020B0503020204020204" pitchFamily="34" charset="-122"/>
                <a:ea typeface="微软雅黑" panose="020B0503020204020204" pitchFamily="34" charset="-122"/>
              </a:rPr>
              <a:t>正略咨询：经济新常态下的国际贸易行业发展趋势</a:t>
            </a:r>
            <a:endParaRPr lang="zh-CN" altLang="en-US" b="1" i="0" dirty="0">
              <a:solidFill>
                <a:srgbClr val="333333"/>
              </a:solidFill>
              <a:effectLst/>
              <a:latin typeface="微软雅黑" panose="020B0503020204020204" pitchFamily="34" charset="-122"/>
              <a:ea typeface="微软雅黑" panose="020B0503020204020204" pitchFamily="34" charset="-122"/>
            </a:endParaRPr>
          </a:p>
          <a:p>
            <a:pPr algn="l"/>
            <a:endParaRPr lang="en-US" altLang="zh-CN" b="1" i="0" dirty="0">
              <a:solidFill>
                <a:srgbClr val="000000"/>
              </a:solidFill>
              <a:effectLst/>
              <a:latin typeface="微软雅黑" panose="020B0503020204020204" pitchFamily="34" charset="-122"/>
              <a:ea typeface="微软雅黑" panose="020B0503020204020204" pitchFamily="34" charset="-122"/>
            </a:endParaRPr>
          </a:p>
          <a:p>
            <a:pPr algn="l"/>
            <a:r>
              <a:rPr lang="zh-CN" altLang="en-US" b="1" i="0" dirty="0">
                <a:solidFill>
                  <a:srgbClr val="000000"/>
                </a:solidFill>
                <a:effectLst/>
                <a:latin typeface="微软雅黑" panose="020B0503020204020204" pitchFamily="34" charset="-122"/>
                <a:ea typeface="微软雅黑" panose="020B0503020204020204" pitchFamily="34" charset="-122"/>
              </a:rPr>
              <a:t>贸易由传统中介向供应链服务及供应链金融拓展。</a:t>
            </a:r>
            <a:endParaRPr lang="zh-CN" altLang="en-US" b="0" i="0" dirty="0">
              <a:solidFill>
                <a:srgbClr val="000000"/>
              </a:solidFill>
              <a:effectLst/>
              <a:latin typeface="微软雅黑" panose="020B0503020204020204" pitchFamily="34" charset="-122"/>
              <a:ea typeface="微软雅黑" panose="020B0503020204020204" pitchFamily="34" charset="-122"/>
            </a:endParaRPr>
          </a:p>
          <a:p>
            <a:pPr algn="l"/>
            <a:r>
              <a:rPr lang="zh-CN" altLang="en-US" b="0" i="0" dirty="0">
                <a:solidFill>
                  <a:srgbClr val="000000"/>
                </a:solidFill>
                <a:effectLst/>
                <a:latin typeface="微软雅黑" panose="020B0503020204020204" pitchFamily="34" charset="-122"/>
                <a:ea typeface="微软雅黑" panose="020B0503020204020204" pitchFamily="34" charset="-122"/>
              </a:rPr>
              <a:t>一是拓展供应链服务。目前我国市场中的贸易商以“采购执行（专业买手）</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销售执行（专业卖手）</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供应链服务模式”为主，包括进出口通关、物流配送、仓储及库存管理、信息以及结算配套等环节，贸易企业在提供前端专业采购、后端专业销售的传统纯买卖服务上，提供配套的一揽子供应链服务。</a:t>
            </a:r>
            <a:endParaRPr lang="zh-CN" altLang="en-US" b="0" i="0" dirty="0">
              <a:solidFill>
                <a:srgbClr val="000000"/>
              </a:solidFill>
              <a:effectLst/>
              <a:latin typeface="微软雅黑" panose="020B0503020204020204" pitchFamily="34" charset="-122"/>
              <a:ea typeface="微软雅黑" panose="020B0503020204020204" pitchFamily="34" charset="-122"/>
            </a:endParaRPr>
          </a:p>
          <a:p>
            <a:pPr algn="l"/>
            <a:r>
              <a:rPr lang="zh-CN" altLang="en-US" b="0" i="0" dirty="0">
                <a:solidFill>
                  <a:srgbClr val="000000"/>
                </a:solidFill>
                <a:effectLst/>
                <a:latin typeface="微软雅黑" panose="020B0503020204020204" pitchFamily="34" charset="-122"/>
                <a:ea typeface="微软雅黑" panose="020B0503020204020204" pitchFamily="34" charset="-122"/>
              </a:rPr>
              <a:t>二是配套供应链金融。通过为贸易链条上中小企业提供物权或债权融资服务，管理中小企业资金流，盘活资金同时加强客户黏性。一达通为代表的一系列外贸综合服务平台，掌握了完整的贸易交易流程和应收账款，能够最大程度地减低中小型企业的融资风险，并通过规模化运作的方式提高效率，为银行和需要贷款的企业承载其融资责任，为其提供直接的贸易融资。</a:t>
            </a:r>
            <a:endParaRPr lang="zh-CN" altLang="en-US" b="0" i="0" dirty="0">
              <a:solidFill>
                <a:srgbClr val="000000"/>
              </a:solidFill>
              <a:effectLst/>
              <a:latin typeface="微软雅黑" panose="020B0503020204020204" pitchFamily="34" charset="-122"/>
              <a:ea typeface="微软雅黑" panose="020B0503020204020204" pitchFamily="34" charset="-122"/>
            </a:endParaRPr>
          </a:p>
          <a:p>
            <a:pPr algn="l"/>
            <a:r>
              <a:rPr lang="zh-CN" altLang="en-US" b="0" i="0" dirty="0">
                <a:solidFill>
                  <a:srgbClr val="000000"/>
                </a:solidFill>
                <a:effectLst/>
                <a:latin typeface="微软雅黑" panose="020B0503020204020204" pitchFamily="34" charset="-122"/>
                <a:ea typeface="微软雅黑" panose="020B0503020204020204" pitchFamily="34" charset="-122"/>
              </a:rPr>
              <a:t>外贸企业通过外贸综合服务平台进出口之后，其在海关、保险、物流等环节的相关业务数据就会在平台中沉淀下来。运用互联网大数据技术，将企业在平台产生的贸易数据转化为企业信用，提供各种供应链金融产品，大幅度降低企业各项交易成本。中小企业凭借其信用在较短时间内获取较低成本的融资，解决融资难题。</a:t>
            </a:r>
            <a:endParaRPr lang="zh-CN" altLang="en-US" dirty="0"/>
          </a:p>
        </p:txBody>
      </p:sp>
      <p:sp>
        <p:nvSpPr>
          <p:cNvPr id="4" name="灯片编号占位符 3"/>
          <p:cNvSpPr>
            <a:spLocks noGrp="1"/>
          </p:cNvSpPr>
          <p:nvPr>
            <p:ph type="sldNum" sz="quarter" idx="5"/>
          </p:nvPr>
        </p:nvSpPr>
        <p:spPr/>
        <p:txBody>
          <a:bodyPr/>
          <a:lstStyle/>
          <a:p>
            <a:fld id="{772E31A7-D6FA-4C31-A415-6C494E4E0F6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59650EA-279C-42E2-9DC5-5026A0EADF7F}"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29BD33E-8DC3-4339-A482-F274B9DA9C59}"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CED70B1-9A0D-4FDD-BC54-FE6D5CFFF20E}"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87D7533-18BA-41E1-92A0-683B0B680A6B}"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D672D4F-2C7F-4A9F-AE51-F8875034BF74}"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28BDED7-3B46-4FE5-93EF-5D065485AF60}"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ED6DA3E-D1BC-4609-B8A1-652A83F00CB7}"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3779CD1-671C-41C7-90B4-F74DEC9FC187}"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7AF8DAF-0AE3-46D6-9530-3CDE0AE5FBCF}"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105BB3D-43BC-48E9-8857-F97F285F21AB}"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59A406B-3831-4F29-8A9E-B484FAF3FCDE}"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526E2-D359-4E8D-A11C-662305297166}"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BA1B3-7E7C-4504-A6FA-9CE35AC958C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7.xml"/><Relationship Id="rId7" Type="http://schemas.openxmlformats.org/officeDocument/2006/relationships/image" Target="../media/image3.svg"/><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3.png"/><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1.emf"/></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2.xml"/><Relationship Id="rId6" Type="http://schemas.openxmlformats.org/officeDocument/2006/relationships/image" Target="../media/image1.emf"/><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emf"/></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image" Target="../media/image1.emf"/></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1.emf"/></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emf"/></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7.xml"/><Relationship Id="rId3" Type="http://schemas.openxmlformats.org/officeDocument/2006/relationships/image" Target="../media/image12.GIF"/><Relationship Id="rId2" Type="http://schemas.openxmlformats.org/officeDocument/2006/relationships/hyperlink" Target="&#21160;&#22270;1.gif" TargetMode="External"/><Relationship Id="rId1"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1.emf"/></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image" Target="../media/image1.emf"/><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1.emf"/></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7.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emf"/></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image" Target="../media/image1.emf"/><Relationship Id="rId1" Type="http://schemas.openxmlformats.org/officeDocument/2006/relationships/image" Target="../media/image16.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7.xml"/><Relationship Id="rId3" Type="http://schemas.openxmlformats.org/officeDocument/2006/relationships/image" Target="../media/image1.emf"/><Relationship Id="rId2" Type="http://schemas.openxmlformats.org/officeDocument/2006/relationships/image" Target="../media/image18.png"/><Relationship Id="rId1"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image" Target="../media/image1.emf"/></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image" Target="../media/image1.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image" Target="../media/image1.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sp>
        <p:nvSpPr>
          <p:cNvPr id="11" name="文本框 10"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613471" y="3694703"/>
            <a:ext cx="8583922" cy="1705403"/>
          </a:xfrm>
          <a:prstGeom prst="rect">
            <a:avLst/>
          </a:prstGeom>
          <a:noFill/>
        </p:spPr>
        <p:txBody>
          <a:bodyPr wrap="square" rtlCol="0">
            <a:spAutoFit/>
          </a:bodyPr>
          <a:lstStyle/>
          <a:p>
            <a:pPr algn="r">
              <a:lnSpc>
                <a:spcPct val="150000"/>
              </a:lnSpc>
            </a:pPr>
            <a:r>
              <a:rPr lang="en-US" altLang="zh-CN" dirty="0" err="1">
                <a:solidFill>
                  <a:prstClr val="black"/>
                </a:solidFill>
                <a:latin typeface="微软雅黑" panose="020B0503020204020204" pitchFamily="34" charset="-122"/>
                <a:ea typeface="微软雅黑" panose="020B0503020204020204" pitchFamily="34" charset="-122"/>
              </a:rPr>
              <a:t>Jingping</a:t>
            </a:r>
            <a:r>
              <a:rPr lang="en-US" altLang="zh-CN" dirty="0">
                <a:solidFill>
                  <a:prstClr val="black"/>
                </a:solidFill>
                <a:latin typeface="微软雅黑" panose="020B0503020204020204" pitchFamily="34" charset="-122"/>
                <a:ea typeface="微软雅黑" panose="020B0503020204020204" pitchFamily="34" charset="-122"/>
              </a:rPr>
              <a:t> Li</a:t>
            </a:r>
            <a:endParaRPr lang="en-US" altLang="zh-CN" dirty="0">
              <a:solidFill>
                <a:prstClr val="black"/>
              </a:solidFill>
              <a:latin typeface="微软雅黑" panose="020B0503020204020204" pitchFamily="34" charset="-122"/>
              <a:ea typeface="微软雅黑" panose="020B0503020204020204" pitchFamily="34" charset="-122"/>
            </a:endParaRPr>
          </a:p>
          <a:p>
            <a:pPr algn="r">
              <a:lnSpc>
                <a:spcPct val="150000"/>
              </a:lnSpc>
            </a:pPr>
            <a:r>
              <a:rPr lang="en-US" altLang="zh-CN" dirty="0">
                <a:solidFill>
                  <a:prstClr val="black"/>
                </a:solidFill>
                <a:latin typeface="微软雅黑" panose="020B0503020204020204" pitchFamily="34" charset="-122"/>
                <a:ea typeface="微软雅黑" panose="020B0503020204020204" pitchFamily="34" charset="-122"/>
              </a:rPr>
              <a:t>Center for Applied Statistics, School</a:t>
            </a:r>
            <a:r>
              <a:rPr lang="zh-CN" altLang="en-US" dirty="0">
                <a:solidFill>
                  <a:prstClr val="black"/>
                </a:solidFill>
                <a:latin typeface="微软雅黑" panose="020B0503020204020204" pitchFamily="34" charset="-122"/>
                <a:ea typeface="微软雅黑" panose="020B0503020204020204" pitchFamily="34" charset="-122"/>
              </a:rPr>
              <a:t> </a:t>
            </a:r>
            <a:r>
              <a:rPr lang="en-US" altLang="zh-CN" dirty="0">
                <a:solidFill>
                  <a:prstClr val="black"/>
                </a:solidFill>
                <a:latin typeface="微软雅黑" panose="020B0503020204020204" pitchFamily="34" charset="-122"/>
                <a:ea typeface="微软雅黑" panose="020B0503020204020204" pitchFamily="34" charset="-122"/>
              </a:rPr>
              <a:t>of</a:t>
            </a:r>
            <a:r>
              <a:rPr lang="zh-CN" altLang="en-US" dirty="0">
                <a:solidFill>
                  <a:prstClr val="black"/>
                </a:solidFill>
                <a:latin typeface="微软雅黑" panose="020B0503020204020204" pitchFamily="34" charset="-122"/>
                <a:ea typeface="微软雅黑" panose="020B0503020204020204" pitchFamily="34" charset="-122"/>
              </a:rPr>
              <a:t> </a:t>
            </a:r>
            <a:r>
              <a:rPr lang="en-US" altLang="zh-CN" dirty="0">
                <a:solidFill>
                  <a:prstClr val="black"/>
                </a:solidFill>
                <a:latin typeface="微软雅黑" panose="020B0503020204020204" pitchFamily="34" charset="-122"/>
                <a:ea typeface="微软雅黑" panose="020B0503020204020204" pitchFamily="34" charset="-122"/>
              </a:rPr>
              <a:t>Statistics,</a:t>
            </a:r>
            <a:r>
              <a:rPr lang="zh-CN" altLang="en-US" dirty="0">
                <a:solidFill>
                  <a:prstClr val="black"/>
                </a:solidFill>
                <a:latin typeface="微软雅黑" panose="020B0503020204020204" pitchFamily="34" charset="-122"/>
                <a:ea typeface="微软雅黑" panose="020B0503020204020204" pitchFamily="34" charset="-122"/>
              </a:rPr>
              <a:t> </a:t>
            </a:r>
            <a:r>
              <a:rPr lang="en-US" altLang="zh-CN" dirty="0">
                <a:solidFill>
                  <a:prstClr val="black"/>
                </a:solidFill>
                <a:latin typeface="微软雅黑" panose="020B0503020204020204" pitchFamily="34" charset="-122"/>
                <a:ea typeface="微软雅黑" panose="020B0503020204020204" pitchFamily="34" charset="-122"/>
              </a:rPr>
              <a:t>RUC</a:t>
            </a:r>
            <a:endParaRPr lang="en-US" altLang="zh-CN" dirty="0">
              <a:solidFill>
                <a:prstClr val="black"/>
              </a:solidFill>
              <a:latin typeface="微软雅黑" panose="020B0503020204020204" pitchFamily="34" charset="-122"/>
              <a:ea typeface="微软雅黑" panose="020B0503020204020204" pitchFamily="34" charset="-122"/>
            </a:endParaRPr>
          </a:p>
          <a:p>
            <a:pPr algn="r">
              <a:lnSpc>
                <a:spcPct val="150000"/>
              </a:lnSpc>
            </a:pPr>
            <a:r>
              <a:rPr lang="en-US" altLang="zh-CN" dirty="0">
                <a:solidFill>
                  <a:prstClr val="black"/>
                </a:solidFill>
                <a:latin typeface="微软雅黑" panose="020B0503020204020204" pitchFamily="34" charset="-122"/>
                <a:ea typeface="微软雅黑" panose="020B0503020204020204" pitchFamily="34" charset="-122"/>
              </a:rPr>
              <a:t>jpli33@ruc.edu.cn</a:t>
            </a:r>
            <a:endParaRPr lang="en-US" altLang="zh-CN" dirty="0">
              <a:solidFill>
                <a:prstClr val="black"/>
              </a:solidFill>
              <a:latin typeface="微软雅黑" panose="020B0503020204020204" pitchFamily="34" charset="-122"/>
              <a:ea typeface="微软雅黑" panose="020B0503020204020204" pitchFamily="34" charset="-122"/>
            </a:endParaRPr>
          </a:p>
          <a:p>
            <a:pPr algn="r">
              <a:lnSpc>
                <a:spcPct val="150000"/>
              </a:lnSpc>
            </a:pPr>
            <a:r>
              <a:rPr lang="en-US" altLang="zh-CN" dirty="0">
                <a:solidFill>
                  <a:prstClr val="black"/>
                </a:solidFill>
                <a:latin typeface="微软雅黑" panose="020B0503020204020204" pitchFamily="34" charset="-122"/>
                <a:ea typeface="微软雅黑" panose="020B0503020204020204" pitchFamily="34" charset="-122"/>
              </a:rPr>
              <a:t>Nov. 25, 2021</a:t>
            </a:r>
            <a:endParaRPr lang="en-US" altLang="zh-CN" dirty="0">
              <a:solidFill>
                <a:prstClr val="black"/>
              </a:solidFill>
              <a:latin typeface="微软雅黑" panose="020B0503020204020204" pitchFamily="34" charset="-122"/>
              <a:ea typeface="微软雅黑" panose="020B0503020204020204" pitchFamily="34" charset="-122"/>
            </a:endParaRPr>
          </a:p>
        </p:txBody>
      </p:sp>
      <p:cxnSp>
        <p:nvCxnSpPr>
          <p:cNvPr id="12" name="直接连接符 11"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CxnSpPr/>
          <p:nvPr/>
        </p:nvCxnSpPr>
        <p:spPr>
          <a:xfrm>
            <a:off x="2825393" y="3657551"/>
            <a:ext cx="63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框 12"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3400559" y="1551639"/>
            <a:ext cx="5709204" cy="1955215"/>
          </a:xfrm>
          <a:prstGeom prst="rect">
            <a:avLst/>
          </a:prstGeom>
          <a:noFill/>
        </p:spPr>
        <p:txBody>
          <a:bodyPr wrap="square" rtlCol="0">
            <a:spAutoFit/>
          </a:bodyPr>
          <a:lstStyle/>
          <a:p>
            <a:pPr algn="r">
              <a:lnSpc>
                <a:spcPct val="150000"/>
              </a:lnSpc>
            </a:pPr>
            <a:endParaRPr lang="en-US" altLang="zh-CN" sz="2800" dirty="0">
              <a:solidFill>
                <a:prstClr val="black"/>
              </a:solidFill>
              <a:latin typeface="微软雅黑" panose="020B0503020204020204" pitchFamily="34" charset="-122"/>
              <a:ea typeface="微软雅黑" panose="020B0503020204020204" pitchFamily="34" charset="-122"/>
            </a:endParaRPr>
          </a:p>
          <a:p>
            <a:pPr algn="r">
              <a:lnSpc>
                <a:spcPct val="150000"/>
              </a:lnSpc>
            </a:pPr>
            <a:r>
              <a:rPr lang="en-US" altLang="zh-CN" sz="2800" b="1" dirty="0">
                <a:latin typeface="微软雅黑" panose="020B0503020204020204" pitchFamily="34" charset="-122"/>
                <a:ea typeface="微软雅黑" panose="020B0503020204020204" pitchFamily="34" charset="-122"/>
              </a:rPr>
              <a:t>Integrate Statistical System to</a:t>
            </a:r>
            <a:endParaRPr lang="en-US" altLang="zh-CN" sz="2800" b="1" dirty="0">
              <a:latin typeface="微软雅黑" panose="020B0503020204020204" pitchFamily="34" charset="-122"/>
              <a:ea typeface="微软雅黑" panose="020B0503020204020204" pitchFamily="34" charset="-122"/>
            </a:endParaRPr>
          </a:p>
          <a:p>
            <a:pPr algn="r">
              <a:lnSpc>
                <a:spcPct val="150000"/>
              </a:lnSpc>
            </a:pPr>
            <a:r>
              <a:rPr lang="en-US" altLang="zh-CN" sz="2800" b="1" dirty="0">
                <a:latin typeface="微软雅黑" panose="020B0503020204020204" pitchFamily="34" charset="-122"/>
                <a:ea typeface="微软雅黑" panose="020B0503020204020204" pitchFamily="34" charset="-122"/>
              </a:rPr>
              <a:t>Deepen Trade Analysis</a:t>
            </a:r>
            <a:endParaRPr lang="en-US" altLang="en-US" sz="2800" b="1" dirty="0">
              <a:solidFill>
                <a:prstClr val="black"/>
              </a:solidFill>
              <a:latin typeface="微软雅黑" panose="020B0503020204020204" pitchFamily="34" charset="-122"/>
              <a:ea typeface="微软雅黑" panose="020B0503020204020204" pitchFamily="34" charset="-122"/>
            </a:endParaRPr>
          </a:p>
        </p:txBody>
      </p:sp>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2" name="日期占位符 1"/>
          <p:cNvSpPr>
            <a:spLocks noGrp="1"/>
          </p:cNvSpPr>
          <p:nvPr>
            <p:ph type="dt" sz="half" idx="10"/>
          </p:nvPr>
        </p:nvSpPr>
        <p:spPr/>
        <p:txBody>
          <a:bodyPr/>
          <a:lstStyle/>
          <a:p>
            <a:fld id="{3711834D-D739-4922-B88F-DDEAD5499FFB}" type="datetime1">
              <a:rPr lang="zh-CN" altLang="en-US" smtClean="0"/>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4" name="矩形 13"/>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矩形 14"/>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文本框 1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951280" y="1311274"/>
            <a:ext cx="6689650"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The Necessity of Integration of the Two Systems</a:t>
            </a:r>
            <a:endParaRPr lang="zh-CN" altLang="en-US" sz="2000" b="1" dirty="0">
              <a:solidFill>
                <a:prstClr val="black"/>
              </a:solidFill>
              <a:latin typeface="微软雅黑" panose="020B0503020204020204" pitchFamily="34" charset="-122"/>
              <a:ea typeface="微软雅黑" panose="020B0503020204020204" pitchFamily="34" charset="-122"/>
            </a:endParaRPr>
          </a:p>
        </p:txBody>
      </p:sp>
      <p:sp>
        <p:nvSpPr>
          <p:cNvPr id="13" name="椭圆 12"/>
          <p:cNvSpPr/>
          <p:nvPr/>
        </p:nvSpPr>
        <p:spPr>
          <a:xfrm rot="9273309" flipH="1" flipV="1">
            <a:off x="2205602" y="5662684"/>
            <a:ext cx="341737" cy="341737"/>
          </a:xfrm>
          <a:prstGeom prst="ellipse">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914400"/>
            <a:endParaRPr lang="zh-CN" altLang="en-US" sz="1865">
              <a:solidFill>
                <a:srgbClr val="FFFFFF"/>
              </a:solidFill>
              <a:latin typeface="Arial" panose="020B0604020202020204"/>
              <a:ea typeface="微软雅黑" panose="020B0503020204020204" pitchFamily="34" charset="-122"/>
              <a:sym typeface="Arial" panose="020B0604020202020204"/>
            </a:endParaRPr>
          </a:p>
        </p:txBody>
      </p:sp>
      <p:sp>
        <p:nvSpPr>
          <p:cNvPr id="21" name="任意多边形: 形状 20"/>
          <p:cNvSpPr/>
          <p:nvPr/>
        </p:nvSpPr>
        <p:spPr>
          <a:xfrm>
            <a:off x="2641567" y="1866670"/>
            <a:ext cx="7867406" cy="3934055"/>
          </a:xfrm>
          <a:custGeom>
            <a:avLst/>
            <a:gdLst>
              <a:gd name="connsiteX0" fmla="*/ 0 w 8825947"/>
              <a:gd name="connsiteY0" fmla="*/ 4227443 h 4227443"/>
              <a:gd name="connsiteX1" fmla="*/ 6957391 w 8825947"/>
              <a:gd name="connsiteY1" fmla="*/ 2981739 h 4227443"/>
              <a:gd name="connsiteX2" fmla="*/ 8825947 w 8825947"/>
              <a:gd name="connsiteY2" fmla="*/ 0 h 4227443"/>
              <a:gd name="connsiteX3" fmla="*/ 8825947 w 8825947"/>
              <a:gd name="connsiteY3" fmla="*/ 0 h 4227443"/>
            </a:gdLst>
            <a:ahLst/>
            <a:cxnLst>
              <a:cxn ang="0">
                <a:pos x="connsiteX0" y="connsiteY0"/>
              </a:cxn>
              <a:cxn ang="0">
                <a:pos x="connsiteX1" y="connsiteY1"/>
              </a:cxn>
              <a:cxn ang="0">
                <a:pos x="connsiteX2" y="connsiteY2"/>
              </a:cxn>
              <a:cxn ang="0">
                <a:pos x="connsiteX3" y="connsiteY3"/>
              </a:cxn>
            </a:cxnLst>
            <a:rect l="l" t="t" r="r" b="b"/>
            <a:pathLst>
              <a:path w="8825947" h="4227443">
                <a:moveTo>
                  <a:pt x="0" y="4227443"/>
                </a:moveTo>
                <a:cubicBezTo>
                  <a:pt x="2743200" y="3956878"/>
                  <a:pt x="5486400" y="3686313"/>
                  <a:pt x="6957391" y="2981739"/>
                </a:cubicBezTo>
                <a:cubicBezTo>
                  <a:pt x="8428382" y="2277165"/>
                  <a:pt x="8825947" y="0"/>
                  <a:pt x="8825947" y="0"/>
                </a:cubicBezTo>
                <a:lnTo>
                  <a:pt x="8825947" y="0"/>
                </a:lnTo>
              </a:path>
            </a:pathLst>
          </a:custGeom>
          <a:ln>
            <a:solidFill>
              <a:srgbClr val="681425"/>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22" name="文本框 21"/>
          <p:cNvSpPr txBox="1"/>
          <p:nvPr/>
        </p:nvSpPr>
        <p:spPr>
          <a:xfrm>
            <a:off x="6119426" y="2043964"/>
            <a:ext cx="4506693" cy="707886"/>
          </a:xfrm>
          <a:prstGeom prst="rect">
            <a:avLst/>
          </a:prstGeom>
          <a:noFill/>
        </p:spPr>
        <p:txBody>
          <a:bodyPr wrap="square" rtlCol="0">
            <a:spAutoFit/>
          </a:bodyPr>
          <a:lstStyle/>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Meet the new trends in world trade development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文本框 23"/>
          <p:cNvSpPr txBox="1"/>
          <p:nvPr/>
        </p:nvSpPr>
        <p:spPr>
          <a:xfrm>
            <a:off x="4391787" y="3510531"/>
            <a:ext cx="5688683" cy="707886"/>
          </a:xfrm>
          <a:prstGeom prst="rect">
            <a:avLst/>
          </a:prstGeom>
          <a:noFill/>
        </p:spPr>
        <p:txBody>
          <a:bodyPr wrap="square" rtlCol="0">
            <a:spAutoFit/>
          </a:bodyPr>
          <a:lstStyle>
            <a:defPPr>
              <a:defRPr lang="zh-CN"/>
            </a:defPPr>
            <a:lvl1pPr>
              <a:defRPr sz="200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a:t>Meet and lead the requirements of the innovative development of new foreign trade</a:t>
            </a:r>
            <a:endParaRPr lang="zh-CN" altLang="en-US" dirty="0"/>
          </a:p>
        </p:txBody>
      </p:sp>
      <p:sp>
        <p:nvSpPr>
          <p:cNvPr id="25" name="文本框 24"/>
          <p:cNvSpPr txBox="1"/>
          <p:nvPr/>
        </p:nvSpPr>
        <p:spPr>
          <a:xfrm>
            <a:off x="2604177" y="4802969"/>
            <a:ext cx="4506692" cy="707886"/>
          </a:xfrm>
          <a:prstGeom prst="rect">
            <a:avLst/>
          </a:prstGeom>
          <a:noFill/>
        </p:spPr>
        <p:txBody>
          <a:bodyPr wrap="square" rtlCol="0">
            <a:spAutoFit/>
          </a:bodyPr>
          <a:lstStyle/>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Meet the need to improve the current statistical work</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7" name="图形 26" descr="地球美洲"/>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9694" y="2073189"/>
            <a:ext cx="633600" cy="633600"/>
          </a:xfrm>
          <a:prstGeom prst="rect">
            <a:avLst/>
          </a:prstGeom>
        </p:spPr>
      </p:pic>
      <p:pic>
        <p:nvPicPr>
          <p:cNvPr id="31" name="图形 30" descr="罗盘"/>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0918" y="3547674"/>
            <a:ext cx="633600" cy="633600"/>
          </a:xfrm>
          <a:prstGeom prst="rect">
            <a:avLst/>
          </a:prstGeom>
        </p:spPr>
      </p:pic>
      <p:pic>
        <p:nvPicPr>
          <p:cNvPr id="33" name="图形 32" descr="带标记的地图"/>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62961" y="4837561"/>
            <a:ext cx="634047" cy="634047"/>
          </a:xfrm>
          <a:prstGeom prst="rect">
            <a:avLst/>
          </a:prstGeom>
        </p:spPr>
      </p:pic>
      <p:sp>
        <p:nvSpPr>
          <p:cNvPr id="2" name="日期占位符 1"/>
          <p:cNvSpPr>
            <a:spLocks noGrp="1"/>
          </p:cNvSpPr>
          <p:nvPr>
            <p:ph type="dt" sz="half" idx="10"/>
          </p:nvPr>
        </p:nvSpPr>
        <p:spPr/>
        <p:txBody>
          <a:bodyPr/>
          <a:lstStyle/>
          <a:p>
            <a:fld id="{1DE15747-F567-4B15-9D2F-C7573B74990F}" type="datetime1">
              <a:rPr lang="zh-CN" altLang="en-US" smtClean="0"/>
            </a:fld>
            <a:endParaRPr lang="zh-CN" altLang="en-US"/>
          </a:p>
        </p:txBody>
      </p:sp>
      <p:sp>
        <p:nvSpPr>
          <p:cNvPr id="10" name="灯片编号占位符 9"/>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930543"/>
            <a:ext cx="10092795" cy="4036686"/>
          </a:xfrm>
        </p:spPr>
        <p:txBody>
          <a:bodyPr>
            <a:normAutofit fontScale="85000" lnSpcReduction="20000"/>
          </a:bodyPr>
          <a:lstStyle/>
          <a:p>
            <a:pPr algn="just">
              <a:lnSpc>
                <a:spcPct val="110000"/>
              </a:lnSpc>
              <a:spcBef>
                <a:spcPts val="600"/>
              </a:spcBef>
            </a:pPr>
            <a:r>
              <a:rPr lang="en-US" altLang="zh-CN" sz="2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International trade in goods - trade by enterprise characteristics (TEC)</a:t>
            </a:r>
            <a:endParaRPr lang="en-US" altLang="zh-CN" sz="2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10000"/>
              </a:lnSpc>
              <a:spcBef>
                <a:spcPts val="600"/>
              </a:spcBef>
            </a:pPr>
            <a:r>
              <a:rPr lang="en-US" altLang="zh-CN" sz="2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The main objective of the  (TEC) is to </a:t>
            </a:r>
            <a:r>
              <a:rPr lang="en-US" altLang="zh-CN" sz="2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bridge two major statistical domains which have traditionally been compiled and used separately, business statistics and international trade in goods statistics</a:t>
            </a:r>
            <a:r>
              <a:rPr lang="en-US" altLang="zh-CN" sz="2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(ITGS). Specifically, this new domain was created to answer questions such as:</a:t>
            </a:r>
            <a:endParaRPr lang="en-US" altLang="zh-CN" sz="2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lvl="1">
              <a:lnSpc>
                <a:spcPct val="110000"/>
              </a:lnSpc>
              <a:spcBef>
                <a:spcPts val="600"/>
              </a:spcBef>
            </a:pPr>
            <a:r>
              <a:rPr lang="en-US" altLang="zh-CN" sz="19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What kind of businesses are behind the trade flows of goods?</a:t>
            </a:r>
            <a:endParaRPr lang="en-US" altLang="zh-CN" sz="19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lvl="1">
              <a:lnSpc>
                <a:spcPct val="110000"/>
              </a:lnSpc>
            </a:pPr>
            <a:r>
              <a:rPr lang="en-US" altLang="zh-CN" sz="19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What is the contribution of a particular activity sector to trade?</a:t>
            </a:r>
            <a:endParaRPr lang="en-US" altLang="zh-CN" sz="19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lvl="1">
              <a:lnSpc>
                <a:spcPct val="110000"/>
              </a:lnSpc>
            </a:pPr>
            <a:r>
              <a:rPr lang="en-US" altLang="zh-CN" sz="19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What is the share of small and medium-sized enterprises to total trade?</a:t>
            </a:r>
            <a:endParaRPr lang="en-US" altLang="zh-CN" sz="19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lvl="1">
              <a:lnSpc>
                <a:spcPct val="110000"/>
              </a:lnSpc>
            </a:pPr>
            <a:r>
              <a:rPr lang="en-US" altLang="zh-CN" sz="19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What is the share of enterprises that trade with a certain partner country and the amount of trade value they account for?</a:t>
            </a:r>
            <a:endParaRPr lang="en-US" altLang="zh-CN" sz="19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10000"/>
              </a:lnSpc>
              <a:spcBef>
                <a:spcPts val="600"/>
              </a:spcBef>
            </a:pPr>
            <a:r>
              <a:rPr lang="en-US" altLang="zh-CN" sz="1800" b="0" i="0" dirty="0">
                <a:solidFill>
                  <a:srgbClr val="000000"/>
                </a:solidFill>
                <a:effectLst/>
                <a:latin typeface="Times New Roman" panose="02020603050405020304" pitchFamily="18" charset="0"/>
                <a:cs typeface="Times New Roman" panose="02020603050405020304" pitchFamily="18" charset="0"/>
              </a:rPr>
              <a:t>T</a:t>
            </a:r>
            <a:r>
              <a:rPr lang="en-US" altLang="zh-CN" sz="2100" b="0" i="0" dirty="0">
                <a:solidFill>
                  <a:srgbClr val="000000"/>
                </a:solidFill>
                <a:effectLst/>
                <a:latin typeface="Times New Roman" panose="02020603050405020304" pitchFamily="18" charset="0"/>
                <a:cs typeface="Times New Roman" panose="02020603050405020304" pitchFamily="18" charset="0"/>
              </a:rPr>
              <a:t>he trade in goods between countries is broken down by </a:t>
            </a:r>
            <a:r>
              <a:rPr lang="en-US" altLang="zh-CN" sz="2100" i="0" dirty="0">
                <a:solidFill>
                  <a:srgbClr val="C00000"/>
                </a:solidFill>
                <a:effectLst/>
                <a:latin typeface="Times New Roman" panose="02020603050405020304" pitchFamily="18" charset="0"/>
                <a:cs typeface="Times New Roman" panose="02020603050405020304" pitchFamily="18" charset="0"/>
              </a:rPr>
              <a:t>economic activity</a:t>
            </a:r>
            <a:r>
              <a:rPr lang="en-US" altLang="zh-CN" sz="2100" b="0" i="0" dirty="0">
                <a:solidFill>
                  <a:srgbClr val="000000"/>
                </a:solidFill>
                <a:effectLst/>
                <a:latin typeface="Times New Roman" panose="02020603050405020304" pitchFamily="18" charset="0"/>
                <a:cs typeface="Times New Roman" panose="02020603050405020304" pitchFamily="18" charset="0"/>
              </a:rPr>
              <a:t>, </a:t>
            </a:r>
            <a:r>
              <a:rPr lang="en-US" altLang="zh-CN" sz="2100" i="0" dirty="0">
                <a:solidFill>
                  <a:srgbClr val="C00000"/>
                </a:solidFill>
                <a:effectLst/>
                <a:latin typeface="Times New Roman" panose="02020603050405020304" pitchFamily="18" charset="0"/>
                <a:cs typeface="Times New Roman" panose="02020603050405020304" pitchFamily="18" charset="0"/>
              </a:rPr>
              <a:t>size-class of enterprises</a:t>
            </a:r>
            <a:r>
              <a:rPr lang="en-US" altLang="zh-CN" sz="2100" b="0" i="0" dirty="0">
                <a:solidFill>
                  <a:srgbClr val="000000"/>
                </a:solidFill>
                <a:effectLst/>
                <a:latin typeface="Times New Roman" panose="02020603050405020304" pitchFamily="18" charset="0"/>
                <a:cs typeface="Times New Roman" panose="02020603050405020304" pitchFamily="18" charset="0"/>
              </a:rPr>
              <a:t>, </a:t>
            </a:r>
            <a:r>
              <a:rPr lang="en-US" altLang="zh-CN" sz="2100" i="0" dirty="0">
                <a:solidFill>
                  <a:srgbClr val="C00000"/>
                </a:solidFill>
                <a:effectLst/>
                <a:latin typeface="Times New Roman" panose="02020603050405020304" pitchFamily="18" charset="0"/>
                <a:cs typeface="Times New Roman" panose="02020603050405020304" pitchFamily="18" charset="0"/>
              </a:rPr>
              <a:t>trade concentration</a:t>
            </a:r>
            <a:r>
              <a:rPr lang="en-US" altLang="zh-CN" sz="2100" b="0" i="0" dirty="0">
                <a:solidFill>
                  <a:srgbClr val="000000"/>
                </a:solidFill>
                <a:effectLst/>
                <a:latin typeface="Times New Roman" panose="02020603050405020304" pitchFamily="18" charset="0"/>
                <a:cs typeface="Times New Roman" panose="02020603050405020304" pitchFamily="18" charset="0"/>
              </a:rPr>
              <a:t>, </a:t>
            </a:r>
            <a:r>
              <a:rPr lang="en-US" altLang="zh-CN" sz="2100" i="0" dirty="0">
                <a:solidFill>
                  <a:srgbClr val="C00000"/>
                </a:solidFill>
                <a:effectLst/>
                <a:latin typeface="Times New Roman" panose="02020603050405020304" pitchFamily="18" charset="0"/>
                <a:cs typeface="Times New Roman" panose="02020603050405020304" pitchFamily="18" charset="0"/>
              </a:rPr>
              <a:t>geographical diversification </a:t>
            </a:r>
            <a:r>
              <a:rPr lang="en-US" altLang="zh-CN" sz="2100" b="0" i="0" dirty="0">
                <a:solidFill>
                  <a:srgbClr val="000000"/>
                </a:solidFill>
                <a:effectLst/>
                <a:latin typeface="Times New Roman" panose="02020603050405020304" pitchFamily="18" charset="0"/>
                <a:cs typeface="Times New Roman" panose="02020603050405020304" pitchFamily="18" charset="0"/>
              </a:rPr>
              <a:t>and </a:t>
            </a:r>
            <a:r>
              <a:rPr lang="en-US" altLang="zh-CN" sz="2100" i="0" dirty="0">
                <a:solidFill>
                  <a:srgbClr val="C00000"/>
                </a:solidFill>
                <a:effectLst/>
                <a:latin typeface="Times New Roman" panose="02020603050405020304" pitchFamily="18" charset="0"/>
                <a:cs typeface="Times New Roman" panose="02020603050405020304" pitchFamily="18" charset="0"/>
              </a:rPr>
              <a:t>products traded</a:t>
            </a:r>
            <a:r>
              <a:rPr lang="en-US" altLang="zh-CN" sz="2100" b="0" i="0" dirty="0">
                <a:solidFill>
                  <a:srgbClr val="000000"/>
                </a:solidFill>
                <a:effectLst/>
                <a:latin typeface="Times New Roman" panose="02020603050405020304" pitchFamily="18" charset="0"/>
                <a:cs typeface="Times New Roman" panose="02020603050405020304" pitchFamily="18" charset="0"/>
              </a:rPr>
              <a:t>. </a:t>
            </a:r>
            <a:endParaRPr lang="en-US" altLang="zh-CN" sz="2100" b="0" i="0" dirty="0">
              <a:solidFill>
                <a:srgbClr val="000000"/>
              </a:solidFill>
              <a:effectLst/>
              <a:latin typeface="Times New Roman" panose="02020603050405020304" pitchFamily="18" charset="0"/>
              <a:cs typeface="Times New Roman" panose="02020603050405020304" pitchFamily="18" charset="0"/>
            </a:endParaRPr>
          </a:p>
          <a:p>
            <a:pPr>
              <a:lnSpc>
                <a:spcPct val="110000"/>
              </a:lnSpc>
              <a:spcBef>
                <a:spcPts val="600"/>
              </a:spcBef>
            </a:pPr>
            <a:r>
              <a:rPr lang="en-US" altLang="zh-CN" sz="2100" dirty="0">
                <a:solidFill>
                  <a:srgbClr val="000000"/>
                </a:solidFill>
                <a:latin typeface="Times New Roman" panose="02020603050405020304" pitchFamily="18" charset="0"/>
                <a:cs typeface="Times New Roman" panose="02020603050405020304" pitchFamily="18" charset="0"/>
              </a:rPr>
              <a:t>Both the export and import values and the number of exporting and importing enterprises are available for 26 OECD and 6 non-OECD countries: including 28 EU member states plus Canada, Norway, Israel, Turkey and the United States.</a:t>
            </a:r>
            <a:endParaRPr lang="en-US" altLang="zh-CN" sz="2100" dirty="0">
              <a:solidFill>
                <a:srgbClr val="000000"/>
              </a:solidFill>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9"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7" name="矩形 16"/>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8" name="矩形 17"/>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9" name="文本框 18"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1070392" y="1364777"/>
            <a:ext cx="9860603" cy="396583"/>
          </a:xfrm>
          <a:prstGeom prst="rect">
            <a:avLst/>
          </a:prstGeom>
          <a:noFill/>
        </p:spPr>
        <p:txBody>
          <a:bodyPr wrap="square" rtlCol="0">
            <a:spAutoFit/>
          </a:bodyPr>
          <a:lstStyle/>
          <a:p>
            <a:pPr algn="ctr">
              <a:lnSpc>
                <a:spcPct val="120000"/>
              </a:lnSpc>
            </a:pPr>
            <a:r>
              <a:rPr lang="en-US" altLang="zh-CN" b="1" dirty="0">
                <a:solidFill>
                  <a:prstClr val="black"/>
                </a:solidFill>
                <a:latin typeface="微软雅黑" panose="020B0503020204020204" pitchFamily="34" charset="-122"/>
                <a:ea typeface="微软雅黑" panose="020B0503020204020204" pitchFamily="34" charset="-122"/>
              </a:rPr>
              <a:t>International Experience Based on Corporate Foreign Trade Statistics: OECD and EU</a:t>
            </a:r>
            <a:endParaRPr lang="en-US" altLang="en-US" b="1" dirty="0">
              <a:solidFill>
                <a:prstClr val="black"/>
              </a:solidFill>
              <a:latin typeface="微软雅黑" panose="020B0503020204020204" pitchFamily="34" charset="-122"/>
              <a:ea typeface="微软雅黑" panose="020B0503020204020204" pitchFamily="34" charset="-122"/>
            </a:endParaRPr>
          </a:p>
        </p:txBody>
      </p:sp>
      <p:sp>
        <p:nvSpPr>
          <p:cNvPr id="20" name="日期占位符 19"/>
          <p:cNvSpPr>
            <a:spLocks noGrp="1"/>
          </p:cNvSpPr>
          <p:nvPr>
            <p:ph type="dt" sz="half" idx="10"/>
          </p:nvPr>
        </p:nvSpPr>
        <p:spPr/>
        <p:txBody>
          <a:bodyPr/>
          <a:lstStyle/>
          <a:p>
            <a:fld id="{A7A38EDD-2532-401C-9CE7-9FA09F21CC0A}" type="datetime1">
              <a:rPr lang="zh-CN" altLang="en-US" smtClean="0"/>
            </a:fld>
            <a:endParaRPr lang="zh-CN" altLang="en-US" dirty="0"/>
          </a:p>
        </p:txBody>
      </p:sp>
      <p:sp>
        <p:nvSpPr>
          <p:cNvPr id="21" name="灯片编号占位符 20"/>
          <p:cNvSpPr>
            <a:spLocks noGrp="1"/>
          </p:cNvSpPr>
          <p:nvPr>
            <p:ph type="sldNum" sz="quarter" idx="12"/>
          </p:nvPr>
        </p:nvSpPr>
        <p:spPr/>
        <p:txBody>
          <a:bodyPr/>
          <a:lstStyle/>
          <a:p>
            <a:fld id="{EA8BA1B3-7E7C-4504-A6FA-9CE35AC958C6}" type="slidenum">
              <a:rPr lang="zh-CN" altLang="en-US" smtClean="0"/>
            </a:fld>
            <a:endParaRPr lang="zh-CN" altLang="en-US"/>
          </a:p>
        </p:txBody>
      </p:sp>
      <p:sp>
        <p:nvSpPr>
          <p:cNvPr id="22" name="文本框 21"/>
          <p:cNvSpPr txBox="1"/>
          <p:nvPr/>
        </p:nvSpPr>
        <p:spPr>
          <a:xfrm>
            <a:off x="4580540" y="5833130"/>
            <a:ext cx="8382000" cy="461665"/>
          </a:xfrm>
          <a:prstGeom prst="rect">
            <a:avLst/>
          </a:prstGeom>
          <a:noFill/>
        </p:spPr>
        <p:txBody>
          <a:bodyPr wrap="square">
            <a:spAutoFit/>
          </a:bodyPr>
          <a:lstStyle/>
          <a:p>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https://www.oecd.org/sdd/its/trade-by-enterprise-characteristics.htm</a:t>
            </a:r>
            <a:endParaRPr lang="en-US" altLang="zh-CN" sz="1200" dirty="0">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https://ec.europa.eu/eurostat/cache/metadata/en/ext_tec_sims.htm#stat_pres1628781796279</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87D7533-18BA-41E1-92A0-683B0B680A6B}" type="datetime1">
              <a:rPr lang="zh-CN" altLang="en-US" smtClean="0"/>
            </a:fld>
            <a:endParaRPr lang="zh-CN" altLang="en-US"/>
          </a:p>
        </p:txBody>
      </p:sp>
      <p:sp>
        <p:nvSpPr>
          <p:cNvPr id="5" name="灯片编号占位符 4"/>
          <p:cNvSpPr>
            <a:spLocks noGrp="1"/>
          </p:cNvSpPr>
          <p:nvPr>
            <p:ph type="sldNum" sz="quarter" idx="12"/>
          </p:nvPr>
        </p:nvSpPr>
        <p:spPr/>
        <p:txBody>
          <a:bodyPr/>
          <a:lstStyle/>
          <a:p>
            <a:fld id="{EA8BA1B3-7E7C-4504-A6FA-9CE35AC958C6}" type="slidenum">
              <a:rPr lang="zh-CN" altLang="en-US" smtClean="0"/>
            </a:fld>
            <a:endParaRPr lang="zh-CN" altLang="en-US"/>
          </a:p>
        </p:txBody>
      </p:sp>
      <p:pic>
        <p:nvPicPr>
          <p:cNvPr id="10" name="图片 9"/>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11"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3" name="矩形 12"/>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4" name="矩形 13"/>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文本框 14"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1009058" y="1261978"/>
            <a:ext cx="5291835"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Example: TEC Application in Australia</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206271" y="5593426"/>
            <a:ext cx="9823679" cy="276999"/>
          </a:xfrm>
          <a:prstGeom prst="rect">
            <a:avLst/>
          </a:prstGeom>
          <a:noFill/>
        </p:spPr>
        <p:txBody>
          <a:bodyPr wrap="square">
            <a:spAutoFit/>
          </a:bodyPr>
          <a:lstStyle/>
          <a:p>
            <a:r>
              <a:rPr lang="en-US" altLang="zh-CN" sz="1200"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Data Source</a:t>
            </a:r>
            <a:r>
              <a:rPr lang="zh-CN" altLang="en-US" sz="1200"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0" i="0" dirty="0">
                <a:solidFill>
                  <a:srgbClr val="333333"/>
                </a:solidFill>
                <a:effectLst/>
                <a:latin typeface="微软雅黑" panose="020B0503020204020204" pitchFamily="34" charset="-122"/>
                <a:ea typeface="微软雅黑" panose="020B0503020204020204" pitchFamily="34" charset="-122"/>
                <a:cs typeface="Times New Roman" panose="02020603050405020304" pitchFamily="18" charset="0"/>
              </a:rPr>
              <a:t>http://www.statistik.at/web_en/statistics/Economy/foreign_trade/tec_trade_by_enterprise_characteristics/index.html</a:t>
            </a:r>
            <a:endParaRPr lang="zh-CN" altLang="en-US" sz="1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206271" y="2363540"/>
            <a:ext cx="9933068" cy="318383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54490" y="2075923"/>
            <a:ext cx="10066859" cy="4136313"/>
          </a:xfrm>
        </p:spPr>
        <p:txBody>
          <a:bodyPr>
            <a:normAutofit/>
          </a:bodyPr>
          <a:lstStyle/>
          <a:p>
            <a:pPr algn="just">
              <a:lnSpc>
                <a:spcPct val="120000"/>
              </a:lnSpc>
              <a:spcBef>
                <a:spcPts val="1200"/>
              </a:spcBef>
            </a:pPr>
            <a:r>
              <a:rPr lang="en-US" altLang="zh-CN" sz="19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Longitudinal Firm Trade Transactions Database (LFTTD) </a:t>
            </a:r>
            <a:r>
              <a:rPr lang="zh-CN" altLang="en-US" sz="1900" b="0" i="0" dirty="0">
                <a:solidFill>
                  <a:srgbClr val="666666"/>
                </a:solidFill>
                <a:effectLst/>
                <a:latin typeface="Arial" panose="020B0604020202020204" pitchFamily="34" charset="0"/>
              </a:rPr>
              <a:t> </a:t>
            </a:r>
            <a:r>
              <a:rPr lang="en-US" altLang="zh-CN" sz="19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1992–2018</a:t>
            </a:r>
            <a:endParaRPr lang="en-US" altLang="zh-CN" sz="19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20000"/>
              </a:lnSpc>
              <a:spcBef>
                <a:spcPts val="1200"/>
              </a:spcBef>
            </a:pPr>
            <a:r>
              <a:rPr lang="en-US" altLang="zh-CN" sz="19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The Longitudinal Firm Trade Transactions Database (LFTTD) </a:t>
            </a:r>
            <a:r>
              <a:rPr lang="en-US" altLang="zh-CN" sz="19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links individual trade transactions to the U.S. firms that make them</a:t>
            </a:r>
            <a:r>
              <a:rPr lang="en-US" altLang="zh-CN" sz="19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That is, it links export transactions to the U.S. exporter and import transactions to the U.S. importer. The LFTTD contains the same firm identifier found in many other Census data products.</a:t>
            </a:r>
            <a:endParaRPr lang="en-US" altLang="zh-CN" sz="19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20000"/>
              </a:lnSpc>
              <a:spcBef>
                <a:spcPts val="1200"/>
              </a:spcBef>
            </a:pPr>
            <a:r>
              <a:rPr lang="en-US" altLang="zh-CN" sz="1900" dirty="0">
                <a:solidFill>
                  <a:srgbClr val="000000"/>
                </a:solidFill>
                <a:latin typeface="Times New Roman" panose="02020603050405020304" pitchFamily="18" charset="0"/>
                <a:cs typeface="Times New Roman" panose="02020603050405020304" pitchFamily="18" charset="0"/>
              </a:rPr>
              <a:t>This dataset has two components. Matching the two components yields the LFTTD. </a:t>
            </a:r>
            <a:endParaRPr lang="en-US" altLang="zh-CN" sz="1900" dirty="0">
              <a:solidFill>
                <a:srgbClr val="000000"/>
              </a:solidFill>
              <a:latin typeface="Times New Roman" panose="02020603050405020304" pitchFamily="18" charset="0"/>
              <a:cs typeface="Times New Roman" panose="02020603050405020304" pitchFamily="18" charset="0"/>
            </a:endParaRPr>
          </a:p>
          <a:p>
            <a:pPr lvl="1" algn="just">
              <a:lnSpc>
                <a:spcPct val="120000"/>
              </a:lnSpc>
              <a:spcBef>
                <a:spcPts val="600"/>
              </a:spcBef>
            </a:pPr>
            <a:r>
              <a:rPr lang="en-US" altLang="zh-CN" sz="1600" dirty="0">
                <a:solidFill>
                  <a:srgbClr val="000000"/>
                </a:solidFill>
                <a:latin typeface="Times New Roman" panose="02020603050405020304" pitchFamily="18" charset="0"/>
                <a:cs typeface="Times New Roman" panose="02020603050405020304" pitchFamily="18" charset="0"/>
              </a:rPr>
              <a:t>Foreign trade data assembled by the U.S. Census Bureau and U.S. Customs captures all U.S. international trade.</a:t>
            </a:r>
            <a:endParaRPr lang="en-US" altLang="zh-CN" sz="1600" dirty="0">
              <a:solidFill>
                <a:srgbClr val="000000"/>
              </a:solidFill>
              <a:latin typeface="Times New Roman" panose="02020603050405020304" pitchFamily="18" charset="0"/>
              <a:cs typeface="Times New Roman" panose="02020603050405020304" pitchFamily="18" charset="0"/>
            </a:endParaRPr>
          </a:p>
          <a:p>
            <a:pPr lvl="1" algn="just">
              <a:lnSpc>
                <a:spcPct val="120000"/>
              </a:lnSpc>
              <a:spcBef>
                <a:spcPts val="600"/>
              </a:spcBef>
            </a:pPr>
            <a:r>
              <a:rPr lang="en-US" altLang="zh-CN" sz="1600" dirty="0">
                <a:solidFill>
                  <a:srgbClr val="000000"/>
                </a:solidFill>
                <a:latin typeface="Times New Roman" panose="02020603050405020304" pitchFamily="18" charset="0"/>
                <a:cs typeface="Times New Roman" panose="02020603050405020304" pitchFamily="18" charset="0"/>
              </a:rPr>
              <a:t>Longitudinal Business Database (LBD) of the U.S. Census Bureau, which records annual employment, industry (4-digit 1987 Standard Industrial Classification SIC4), and survival information for most U.S. establishments. </a:t>
            </a:r>
            <a:endParaRPr lang="en-US" altLang="zh-CN" sz="1600" dirty="0">
              <a:solidFill>
                <a:srgbClr val="000000"/>
              </a:solidFill>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9"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7" name="矩形 16"/>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8" name="矩形 17"/>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9" name="文本框 18"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189186" y="1366648"/>
            <a:ext cx="10832163" cy="458908"/>
          </a:xfrm>
          <a:prstGeom prst="rect">
            <a:avLst/>
          </a:prstGeom>
          <a:noFill/>
        </p:spPr>
        <p:txBody>
          <a:bodyPr wrap="square" rtlCol="0">
            <a:spAutoFit/>
          </a:bodyPr>
          <a:lstStyle/>
          <a:p>
            <a:pPr algn="ctr">
              <a:lnSpc>
                <a:spcPct val="150000"/>
              </a:lnSpc>
            </a:pPr>
            <a:r>
              <a:rPr lang="en-US" altLang="zh-CN" b="1" dirty="0">
                <a:solidFill>
                  <a:prstClr val="black"/>
                </a:solidFill>
                <a:latin typeface="微软雅黑" panose="020B0503020204020204" pitchFamily="34" charset="-122"/>
                <a:ea typeface="微软雅黑" panose="020B0503020204020204" pitchFamily="34" charset="-122"/>
              </a:rPr>
              <a:t>International Experience Based on Corporate Foreign Trade Statistics: USA</a:t>
            </a:r>
            <a:endParaRPr lang="en-US" altLang="zh-CN" b="1" dirty="0">
              <a:solidFill>
                <a:prstClr val="black"/>
              </a:solidFill>
              <a:latin typeface="微软雅黑" panose="020B0503020204020204" pitchFamily="34" charset="-122"/>
              <a:ea typeface="微软雅黑" panose="020B0503020204020204" pitchFamily="34" charset="-122"/>
            </a:endParaRPr>
          </a:p>
        </p:txBody>
      </p:sp>
      <p:sp>
        <p:nvSpPr>
          <p:cNvPr id="20" name="日期占位符 19"/>
          <p:cNvSpPr>
            <a:spLocks noGrp="1"/>
          </p:cNvSpPr>
          <p:nvPr>
            <p:ph type="dt" sz="half" idx="10"/>
          </p:nvPr>
        </p:nvSpPr>
        <p:spPr/>
        <p:txBody>
          <a:bodyPr/>
          <a:lstStyle/>
          <a:p>
            <a:fld id="{A7A38EDD-2532-401C-9CE7-9FA09F21CC0A}" type="datetime1">
              <a:rPr lang="zh-CN" altLang="en-US" smtClean="0"/>
            </a:fld>
            <a:endParaRPr lang="zh-CN" altLang="en-US"/>
          </a:p>
        </p:txBody>
      </p:sp>
      <p:sp>
        <p:nvSpPr>
          <p:cNvPr id="21" name="灯片编号占位符 20"/>
          <p:cNvSpPr>
            <a:spLocks noGrp="1"/>
          </p:cNvSpPr>
          <p:nvPr>
            <p:ph type="sldNum" sz="quarter" idx="12"/>
          </p:nvPr>
        </p:nvSpPr>
        <p:spPr/>
        <p:txBody>
          <a:bodyPr/>
          <a:lstStyle/>
          <a:p>
            <a:fld id="{EA8BA1B3-7E7C-4504-A6FA-9CE35AC958C6}" type="slidenum">
              <a:rPr lang="zh-CN" altLang="en-US" smtClean="0"/>
            </a:fld>
            <a:endParaRPr lang="zh-CN" altLang="en-US"/>
          </a:p>
        </p:txBody>
      </p:sp>
      <p:sp>
        <p:nvSpPr>
          <p:cNvPr id="22" name="文本框 21"/>
          <p:cNvSpPr txBox="1"/>
          <p:nvPr/>
        </p:nvSpPr>
        <p:spPr>
          <a:xfrm>
            <a:off x="4596273" y="6142333"/>
            <a:ext cx="8382000" cy="307777"/>
          </a:xfrm>
          <a:prstGeom prst="rect">
            <a:avLst/>
          </a:prstGeom>
          <a:noFill/>
        </p:spPr>
        <p:txBody>
          <a:bodyPr wrap="square">
            <a:spAutoFit/>
          </a:bodyPr>
          <a:lstStyle/>
          <a:p>
            <a:r>
              <a:rPr lang="zh-CN" altLang="en-US" sz="1400" dirty="0">
                <a:latin typeface="Times New Roman" panose="02020603050405020304" pitchFamily="18" charset="0"/>
                <a:cs typeface="Times New Roman" panose="02020603050405020304" pitchFamily="18" charset="0"/>
              </a:rPr>
              <a:t>https://ec.europa.eu/eurostat/cache/metadata/en/ext_tec_sims.htm#stat_pres1628781796279</a:t>
            </a:r>
            <a:endParaRPr lang="zh-CN" altLang="en-US"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54"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56" name="矩形 55"/>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57" name="矩形 56"/>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58" name="文本框 57"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1133683" y="1297535"/>
            <a:ext cx="7054335"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Basic Ideas of Integrating the Two Statistical Systems</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sp>
        <p:nvSpPr>
          <p:cNvPr id="66" name="内容占位符 65"/>
          <p:cNvSpPr>
            <a:spLocks noGrp="1"/>
          </p:cNvSpPr>
          <p:nvPr>
            <p:ph idx="1"/>
          </p:nvPr>
        </p:nvSpPr>
        <p:spPr>
          <a:xfrm>
            <a:off x="838200" y="1969949"/>
            <a:ext cx="10515600" cy="4130226"/>
          </a:xfrm>
        </p:spPr>
        <p:txBody>
          <a:bodyPr>
            <a:normAutofit/>
          </a:bodyPr>
          <a:lstStyle/>
          <a:p>
            <a:pPr>
              <a:lnSpc>
                <a:spcPct val="100000"/>
              </a:lnSpc>
              <a:spcBef>
                <a:spcPts val="600"/>
              </a:spcBef>
            </a:pPr>
            <a:r>
              <a:rPr lang="en-US" altLang="zh-CN" sz="2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Take enterprise as the join field and link the bottom data of two statistical systems</a:t>
            </a:r>
            <a:endParaRPr lang="en-US" altLang="zh-CN" sz="2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00000"/>
              </a:lnSpc>
              <a:spcBef>
                <a:spcPts val="600"/>
              </a:spcBef>
            </a:pPr>
            <a:r>
              <a:rPr lang="en-US" altLang="zh-CN" sz="2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Observe comprehensively and deeply through multi-dimensional classification</a:t>
            </a:r>
            <a:endParaRPr lang="en-US" altLang="zh-CN" sz="2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00000"/>
              </a:lnSpc>
              <a:spcBef>
                <a:spcPts val="600"/>
              </a:spcBef>
            </a:pPr>
            <a:r>
              <a:rPr lang="en-US" altLang="zh-CN" sz="2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Use big data analysis methods to develop new data products</a:t>
            </a:r>
            <a:endParaRPr lang="zh-CN" altLang="en-US" sz="2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9" name="矩形 68"/>
          <p:cNvSpPr/>
          <p:nvPr/>
        </p:nvSpPr>
        <p:spPr>
          <a:xfrm>
            <a:off x="1777971" y="3675527"/>
            <a:ext cx="4167573" cy="2446159"/>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0" name="平行四边形 69"/>
          <p:cNvSpPr/>
          <p:nvPr/>
        </p:nvSpPr>
        <p:spPr>
          <a:xfrm>
            <a:off x="1169288" y="3370438"/>
            <a:ext cx="2222462" cy="499624"/>
          </a:xfrm>
          <a:prstGeom prst="parallelogram">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b="1" dirty="0">
                <a:solidFill>
                  <a:schemeClr val="bg2">
                    <a:lumMod val="25000"/>
                  </a:schemeClr>
                </a:solidFill>
                <a:latin typeface="微软雅黑" panose="020B0503020204020204" pitchFamily="34" charset="-122"/>
                <a:ea typeface="微软雅黑" panose="020B0503020204020204" pitchFamily="34" charset="-122"/>
              </a:rPr>
              <a:t>Dimension</a:t>
            </a:r>
            <a:endParaRPr lang="zh-CN" altLang="en-US"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2034139" y="4035062"/>
            <a:ext cx="3991561" cy="1754326"/>
          </a:xfrm>
          <a:prstGeom prst="rect">
            <a:avLst/>
          </a:prstGeom>
          <a:noFill/>
        </p:spPr>
        <p:txBody>
          <a:bodyPr wrap="square" rtlCol="0">
            <a:spAutoFit/>
          </a:bodyPr>
          <a:lstStyle/>
          <a:p>
            <a:pPr marL="285750" lvl="0" indent="-285750">
              <a:buFont typeface="Arial" panose="020B0604020202020204" pitchFamily="34" charset="0"/>
              <a:buChar cha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By the industry of the enterprise</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p>
            <a:pPr marL="285750" lvl="0" indent="-285750">
              <a:buFont typeface="Arial" panose="020B0604020202020204" pitchFamily="34" charset="0"/>
              <a:buChar cha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By the o</a:t>
            </a:r>
            <a:r>
              <a:rPr lang="en-US" altLang="zh-CN" b="0" i="0" dirty="0">
                <a:latin typeface="Times New Roman" panose="02020603050405020304" pitchFamily="18" charset="0"/>
                <a:ea typeface="微软雅黑" panose="020B0503020204020204" pitchFamily="34" charset="-122"/>
                <a:cs typeface="Times New Roman" panose="02020603050405020304" pitchFamily="18" charset="0"/>
              </a:rPr>
              <a:t>wnership of the enterprise</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p>
            <a:pPr marL="285750" lvl="0" indent="-285750">
              <a:buFont typeface="Arial" panose="020B0604020202020204" pitchFamily="34" charset="0"/>
              <a:buChar cha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By the s</a:t>
            </a:r>
            <a:r>
              <a:rPr lang="en-US" altLang="zh-CN" b="0" i="0" dirty="0">
                <a:latin typeface="Times New Roman" panose="02020603050405020304" pitchFamily="18" charset="0"/>
                <a:ea typeface="微软雅黑" panose="020B0503020204020204" pitchFamily="34" charset="-122"/>
                <a:cs typeface="Times New Roman" panose="02020603050405020304" pitchFamily="18" charset="0"/>
              </a:rPr>
              <a:t>cale of the enterprise</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p>
            <a:pPr marL="285750" lvl="0" indent="-285750">
              <a:buFont typeface="Arial" panose="020B0604020202020204" pitchFamily="34" charset="0"/>
              <a:buChar cha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By the region of the enterprise</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p>
            <a:pPr marL="285750" lvl="0" indent="-285750">
              <a:buFont typeface="Arial" panose="020B0604020202020204" pitchFamily="34" charset="0"/>
              <a:buChar cha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By the partner</a:t>
            </a:r>
            <a:r>
              <a:rPr lang="en-US" altLang="zh-CN" b="0" i="0" dirty="0">
                <a:latin typeface="Times New Roman" panose="02020603050405020304" pitchFamily="18" charset="0"/>
                <a:ea typeface="微软雅黑" panose="020B0503020204020204" pitchFamily="34" charset="-122"/>
                <a:cs typeface="Times New Roman" panose="02020603050405020304" pitchFamily="18" charset="0"/>
              </a:rPr>
              <a:t> country</a:t>
            </a:r>
            <a:endParaRPr lang="en-US" altLang="zh-CN" b="0" i="0" dirty="0">
              <a:latin typeface="Times New Roman" panose="02020603050405020304" pitchFamily="18" charset="0"/>
              <a:ea typeface="微软雅黑" panose="020B0503020204020204" pitchFamily="34" charset="-122"/>
              <a:cs typeface="Times New Roman" panose="02020603050405020304" pitchFamily="18" charset="0"/>
            </a:endParaRPr>
          </a:p>
          <a:p>
            <a:pPr marL="285750" lvl="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72" name="矩形 71"/>
          <p:cNvSpPr/>
          <p:nvPr/>
        </p:nvSpPr>
        <p:spPr>
          <a:xfrm>
            <a:off x="6798947" y="3675527"/>
            <a:ext cx="4167573" cy="2446159"/>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3" name="平行四边形 72"/>
          <p:cNvSpPr/>
          <p:nvPr/>
        </p:nvSpPr>
        <p:spPr>
          <a:xfrm>
            <a:off x="6096000" y="3411960"/>
            <a:ext cx="2222462" cy="499624"/>
          </a:xfrm>
          <a:prstGeom prst="parallelogram">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b="1" dirty="0">
                <a:solidFill>
                  <a:schemeClr val="bg2">
                    <a:lumMod val="25000"/>
                  </a:schemeClr>
                </a:solidFill>
                <a:latin typeface="微软雅黑" panose="020B0503020204020204" pitchFamily="34" charset="-122"/>
                <a:ea typeface="微软雅黑" panose="020B0503020204020204" pitchFamily="34" charset="-122"/>
              </a:rPr>
              <a:t>Analysis</a:t>
            </a:r>
            <a:endParaRPr lang="zh-CN" altLang="en-US"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7457453" y="4042852"/>
            <a:ext cx="3819767" cy="1754326"/>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Cross classification</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Formulate new indicator</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Explore social</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network</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Recommendation system</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Forecast</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75" name="日期占位符 74"/>
          <p:cNvSpPr>
            <a:spLocks noGrp="1"/>
          </p:cNvSpPr>
          <p:nvPr>
            <p:ph type="dt" sz="half" idx="10"/>
          </p:nvPr>
        </p:nvSpPr>
        <p:spPr/>
        <p:txBody>
          <a:bodyPr/>
          <a:lstStyle/>
          <a:p>
            <a:fld id="{A3344B58-F28E-48FA-B63B-F03EED429AD0}" type="datetime1">
              <a:rPr lang="zh-CN" altLang="en-US" smtClean="0"/>
            </a:fld>
            <a:endParaRPr lang="zh-CN" altLang="en-US"/>
          </a:p>
        </p:txBody>
      </p:sp>
      <p:sp>
        <p:nvSpPr>
          <p:cNvPr id="76" name="灯片编号占位符 75"/>
          <p:cNvSpPr>
            <a:spLocks noGrp="1"/>
          </p:cNvSpPr>
          <p:nvPr>
            <p:ph type="sldNum" sz="quarter" idx="12"/>
          </p:nvPr>
        </p:nvSpPr>
        <p:spPr/>
        <p:txBody>
          <a:bodyPr/>
          <a:lstStyle/>
          <a:p>
            <a:fld id="{EA8BA1B3-7E7C-4504-A6FA-9CE35AC958C6}" type="slidenum">
              <a:rPr lang="zh-CN" altLang="en-US" smtClean="0"/>
            </a:fld>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54"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56" name="矩形 55"/>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57" name="矩形 56"/>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58" name="文本框 57"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1112661" y="1313000"/>
            <a:ext cx="6773793"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Basic Steps to Integrate the Two Statistical Systems</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sp>
        <p:nvSpPr>
          <p:cNvPr id="75" name="日期占位符 74"/>
          <p:cNvSpPr>
            <a:spLocks noGrp="1"/>
          </p:cNvSpPr>
          <p:nvPr>
            <p:ph type="dt" sz="half" idx="10"/>
          </p:nvPr>
        </p:nvSpPr>
        <p:spPr/>
        <p:txBody>
          <a:bodyPr/>
          <a:lstStyle/>
          <a:p>
            <a:fld id="{A3344B58-F28E-48FA-B63B-F03EED429AD0}" type="datetime1">
              <a:rPr lang="zh-CN" altLang="en-US" smtClean="0"/>
            </a:fld>
            <a:endParaRPr lang="zh-CN" altLang="en-US"/>
          </a:p>
        </p:txBody>
      </p:sp>
      <p:sp>
        <p:nvSpPr>
          <p:cNvPr id="76" name="灯片编号占位符 75"/>
          <p:cNvSpPr>
            <a:spLocks noGrp="1"/>
          </p:cNvSpPr>
          <p:nvPr>
            <p:ph type="sldNum" sz="quarter" idx="12"/>
          </p:nvPr>
        </p:nvSpPr>
        <p:spPr/>
        <p:txBody>
          <a:bodyPr/>
          <a:lstStyle/>
          <a:p>
            <a:fld id="{EA8BA1B3-7E7C-4504-A6FA-9CE35AC958C6}" type="slidenum">
              <a:rPr lang="zh-CN" altLang="en-US" smtClean="0"/>
            </a:fld>
            <a:endParaRPr lang="zh-CN" altLang="en-US"/>
          </a:p>
        </p:txBody>
      </p:sp>
      <p:graphicFrame>
        <p:nvGraphicFramePr>
          <p:cNvPr id="4" name="图示 3"/>
          <p:cNvGraphicFramePr/>
          <p:nvPr/>
        </p:nvGraphicFramePr>
        <p:xfrm>
          <a:off x="1565024" y="2771860"/>
          <a:ext cx="9167646" cy="2586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2130233"/>
            <a:ext cx="10095064" cy="3961957"/>
          </a:xfrm>
        </p:spPr>
        <p:txBody>
          <a:bodyPr>
            <a:normAutofit/>
          </a:bodyPr>
          <a:lstStyle/>
          <a:p>
            <a:pPr algn="just">
              <a:lnSpc>
                <a:spcPct val="110000"/>
              </a:lnSpc>
            </a:pPr>
            <a:r>
              <a:rPr lang="en-US" altLang="zh-CN" sz="2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Connect trade statistics with enterprise statistics to reflect foreign trade activities and the contribution of trade to the economy from the perspective of the traders.</a:t>
            </a:r>
            <a:endParaRPr lang="en-US" altLang="zh-CN" sz="2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lvl="1" algn="just">
              <a:lnSpc>
                <a:spcPct val="120000"/>
              </a:lnSpc>
              <a:spcBef>
                <a:spcPts val="1000"/>
              </a:spcBef>
            </a:pPr>
            <a:r>
              <a:rPr lang="en-US" altLang="zh-CN" sz="1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the structure of traders in foreign trade</a:t>
            </a:r>
            <a:endParaRPr lang="en-US" altLang="zh-CN" sz="1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lvl="1" algn="just">
              <a:lnSpc>
                <a:spcPct val="120000"/>
              </a:lnSpc>
              <a:spcBef>
                <a:spcPts val="1000"/>
              </a:spcBef>
            </a:pPr>
            <a:r>
              <a:rPr lang="en-US" altLang="zh-CN" sz="1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contributions of different traders in foreign trade</a:t>
            </a:r>
            <a:endParaRPr lang="en-US" altLang="zh-CN" sz="1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lvl="1" algn="just">
              <a:lnSpc>
                <a:spcPct val="120000"/>
              </a:lnSpc>
              <a:spcBef>
                <a:spcPts val="1000"/>
              </a:spcBef>
            </a:pPr>
            <a:r>
              <a:rPr lang="en-US" altLang="zh-CN" sz="1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characteristics of different traders in foreign trade activities</a:t>
            </a:r>
            <a:endParaRPr lang="en-US" altLang="zh-CN" sz="1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lvl="1" algn="just">
              <a:lnSpc>
                <a:spcPct val="120000"/>
              </a:lnSpc>
              <a:spcBef>
                <a:spcPts val="1000"/>
              </a:spcBef>
            </a:pPr>
            <a:r>
              <a:rPr lang="en-US" altLang="zh-CN" sz="1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contribution of foreign trade to the development of different traders</a:t>
            </a:r>
            <a:endParaRPr lang="zh-CN" altLang="en-US" sz="1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9"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7" name="矩形 16"/>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8" name="矩形 17"/>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9" name="文本框 18"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951361" y="1311922"/>
            <a:ext cx="10095064"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Questions that can be Answered by Integrating the Two Statistical Systems</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p:txBody>
          <a:bodyPr/>
          <a:lstStyle/>
          <a:p>
            <a:fld id="{49C0442E-F4AB-4371-BD7D-4E2394525003}" type="datetime1">
              <a:rPr lang="zh-CN" altLang="en-US" smtClean="0"/>
            </a:fld>
            <a:endParaRPr lang="zh-CN" altLang="en-US"/>
          </a:p>
        </p:txBody>
      </p:sp>
      <p:sp>
        <p:nvSpPr>
          <p:cNvPr id="4" name="灯片编号占位符 3"/>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34" name="矩形 33"/>
          <p:cNvSpPr/>
          <p:nvPr/>
        </p:nvSpPr>
        <p:spPr>
          <a:xfrm>
            <a:off x="0" y="2892859"/>
            <a:ext cx="3228536" cy="1188000"/>
          </a:xfrm>
          <a:prstGeom prst="rect">
            <a:avLst/>
          </a:prstGeom>
          <a:solidFill>
            <a:srgbClr val="681425"/>
          </a:solidFill>
          <a:ln>
            <a:solidFill>
              <a:srgbClr val="681425"/>
            </a:solidFill>
          </a:ln>
          <a:effectLst/>
        </p:spPr>
        <p:txBody>
          <a:bodyPr wrap="none" anchor="ctr"/>
          <a:lstStyle/>
          <a:p>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749854" y="3221401"/>
            <a:ext cx="1289007" cy="530915"/>
          </a:xfrm>
          <a:prstGeom prst="rect">
            <a:avLst/>
          </a:prstGeom>
          <a:noFill/>
        </p:spPr>
        <p:txBody>
          <a:bodyPr wrap="none" lIns="68580" tIns="34290" rIns="68580" bIns="34290"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Part 2</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4023261" y="4473699"/>
            <a:ext cx="7330539" cy="143099"/>
          </a:xfrm>
          <a:prstGeom prst="rect">
            <a:avLst/>
          </a:prstGeom>
          <a:solidFill>
            <a:srgbClr val="681425"/>
          </a:solidFill>
          <a:ln>
            <a:solidFill>
              <a:srgbClr val="681425"/>
            </a:solidFill>
          </a:ln>
          <a:effectLst/>
        </p:spPr>
        <p:txBody>
          <a:bodyPr wrap="none" anchor="ctr"/>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7" name="矩形 36"/>
          <p:cNvSpPr/>
          <p:nvPr/>
        </p:nvSpPr>
        <p:spPr>
          <a:xfrm>
            <a:off x="3302392" y="2892859"/>
            <a:ext cx="305972" cy="1188000"/>
          </a:xfrm>
          <a:prstGeom prst="rect">
            <a:avLst/>
          </a:prstGeom>
          <a:solidFill>
            <a:srgbClr val="681425"/>
          </a:solidFill>
          <a:ln>
            <a:solidFill>
              <a:srgbClr val="681425"/>
            </a:solidFill>
          </a:ln>
          <a:effectLst/>
        </p:spPr>
        <p:txBody>
          <a:bodyPr wrap="none" anchor="ctr"/>
          <a:lstStyle/>
          <a:p>
            <a:endParaRPr lang="zh-CN" altLang="en-US" dirty="0">
              <a:solidFill>
                <a:schemeClr val="tx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3983581" y="2623404"/>
            <a:ext cx="4278864" cy="1701889"/>
            <a:chOff x="3720054" y="1259196"/>
            <a:chExt cx="3169404" cy="970330"/>
          </a:xfrm>
        </p:grpSpPr>
        <p:sp>
          <p:nvSpPr>
            <p:cNvPr id="44" name="TextBox 4"/>
            <p:cNvSpPr txBox="1"/>
            <p:nvPr/>
          </p:nvSpPr>
          <p:spPr>
            <a:xfrm>
              <a:off x="3720054" y="1259196"/>
              <a:ext cx="3169404" cy="320248"/>
            </a:xfrm>
            <a:prstGeom prst="rect">
              <a:avLst/>
            </a:prstGeom>
            <a:noFill/>
          </p:spPr>
          <p:txBody>
            <a:bodyPr wrap="none" lIns="68580" tIns="34290" rIns="68580" bIns="34290" rtlCol="0">
              <a:spAutoFit/>
            </a:bodyPr>
            <a:lstStyle/>
            <a:p>
              <a:r>
                <a:rPr lang="en-US" altLang="zh-CN" sz="3200" b="1" dirty="0">
                  <a:solidFill>
                    <a:srgbClr val="AD0B2A"/>
                  </a:solidFill>
                  <a:latin typeface="微软雅黑" panose="020B0503020204020204" pitchFamily="34" charset="-122"/>
                  <a:ea typeface="微软雅黑" panose="020B0503020204020204" pitchFamily="34" charset="-122"/>
                  <a:cs typeface="Times New Roman" panose="02020603050405020304" pitchFamily="18" charset="0"/>
                </a:rPr>
                <a:t>Integration Analysis</a:t>
              </a:r>
              <a:endParaRPr lang="zh-CN" altLang="en-US" sz="3200" b="1" dirty="0">
                <a:solidFill>
                  <a:srgbClr val="AD0B2A"/>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5" name="文本框 44"/>
            <p:cNvSpPr txBox="1"/>
            <p:nvPr/>
          </p:nvSpPr>
          <p:spPr>
            <a:xfrm>
              <a:off x="3720054" y="1576161"/>
              <a:ext cx="2994482" cy="653365"/>
            </a:xfrm>
            <a:prstGeom prst="rect">
              <a:avLst/>
            </a:prstGeom>
            <a:noFill/>
          </p:spPr>
          <p:txBody>
            <a:bodyPr wrap="none" lIns="68580" tIns="34290" rIns="68580" bIns="34290" rtlCol="0">
              <a:spAutoFit/>
            </a:bodyPr>
            <a:lstStyle/>
            <a:p>
              <a:pPr marL="342900" indent="-342900">
                <a:lnSpc>
                  <a:spcPct val="120000"/>
                </a:lnSpc>
                <a:buFont typeface="Wingdings" panose="05000000000000000000" pitchFamily="2" charset="2"/>
                <a:buChar char="l"/>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General Idea</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nSpc>
                  <a:spcPct val="120000"/>
                </a:lnSpc>
                <a:buFont typeface="Wingdings" panose="05000000000000000000" pitchFamily="2" charset="2"/>
                <a:buChar char="l"/>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Indicator Establishment</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nSpc>
                  <a:spcPct val="120000"/>
                </a:lnSpc>
                <a:buFont typeface="Wingdings" panose="05000000000000000000" pitchFamily="2" charset="2"/>
                <a:buChar char="l"/>
              </a:pP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Big Data Statistical Analysis</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 name="日期占位符 1"/>
          <p:cNvSpPr>
            <a:spLocks noGrp="1"/>
          </p:cNvSpPr>
          <p:nvPr>
            <p:ph type="dt" sz="half" idx="10"/>
          </p:nvPr>
        </p:nvSpPr>
        <p:spPr/>
        <p:txBody>
          <a:bodyPr/>
          <a:lstStyle/>
          <a:p>
            <a:fld id="{CD622E10-287D-4D96-99B1-326A41D54213}" type="datetime1">
              <a:rPr lang="zh-CN" altLang="en-US" smtClean="0"/>
            </a:fld>
            <a:endParaRPr lang="zh-CN" altLang="en-US"/>
          </a:p>
        </p:txBody>
      </p:sp>
      <p:sp>
        <p:nvSpPr>
          <p:cNvPr id="10" name="灯片编号占位符 9"/>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400" fill="hold"/>
                                        <p:tgtEl>
                                          <p:spTgt spid="37"/>
                                        </p:tgtEl>
                                        <p:attrNameLst>
                                          <p:attrName>ppt_x</p:attrName>
                                        </p:attrNameLst>
                                      </p:cBhvr>
                                      <p:tavLst>
                                        <p:tav tm="0">
                                          <p:val>
                                            <p:strVal val="#ppt_x"/>
                                          </p:val>
                                        </p:tav>
                                        <p:tav tm="100000">
                                          <p:val>
                                            <p:strVal val="#ppt_x"/>
                                          </p:val>
                                        </p:tav>
                                      </p:tavLst>
                                    </p:anim>
                                    <p:anim calcmode="lin" valueType="num">
                                      <p:cBhvr additive="base">
                                        <p:cTn id="11" dur="400" fill="hold"/>
                                        <p:tgtEl>
                                          <p:spTgt spid="37"/>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nvPr>
        </p:nvGraphicFramePr>
        <p:xfrm>
          <a:off x="838200" y="2130233"/>
          <a:ext cx="10515600" cy="404673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8" name="图片 7"/>
          <p:cNvPicPr>
            <a:picLocks noChangeAspect="1"/>
          </p:cNvPicPr>
          <p:nvPr/>
        </p:nvPicPr>
        <p:blipFill rotWithShape="1">
          <a:blip r:embed="rId6" cstate="screen"/>
          <a:srcRect r="22241"/>
          <a:stretch>
            <a:fillRect/>
          </a:stretch>
        </p:blipFill>
        <p:spPr>
          <a:xfrm>
            <a:off x="304656" y="234114"/>
            <a:ext cx="2520737" cy="898421"/>
          </a:xfrm>
          <a:prstGeom prst="rect">
            <a:avLst/>
          </a:prstGeom>
        </p:spPr>
      </p:pic>
      <p:cxnSp>
        <p:nvCxnSpPr>
          <p:cNvPr id="9"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7" name="矩形 16"/>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8" name="矩形 17"/>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9" name="文本框 18"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870690" y="1296105"/>
            <a:ext cx="5071119" cy="496290"/>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Basic Idea of ​​Integration Analysis</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p:txBody>
          <a:bodyPr/>
          <a:lstStyle/>
          <a:p>
            <a:fld id="{49C0442E-F4AB-4371-BD7D-4E2394525003}" type="datetime1">
              <a:rPr lang="zh-CN" altLang="en-US" smtClean="0"/>
            </a:fld>
            <a:endParaRPr lang="zh-CN" altLang="en-US"/>
          </a:p>
        </p:txBody>
      </p:sp>
      <p:sp>
        <p:nvSpPr>
          <p:cNvPr id="4" name="灯片编号占位符 3"/>
          <p:cNvSpPr>
            <a:spLocks noGrp="1"/>
          </p:cNvSpPr>
          <p:nvPr>
            <p:ph type="sldNum" sz="quarter" idx="12"/>
          </p:nvPr>
        </p:nvSpPr>
        <p:spPr/>
        <p:txBody>
          <a:bodyPr/>
          <a:lstStyle/>
          <a:p>
            <a:fld id="{EA8BA1B3-7E7C-4504-A6FA-9CE35AC958C6}" type="slidenum">
              <a:rPr lang="zh-CN" altLang="en-US" smtClean="0"/>
            </a:fld>
            <a:endParaRPr lang="zh-CN" altLang="en-US" dirty="0"/>
          </a:p>
        </p:txBody>
      </p:sp>
      <p:sp>
        <p:nvSpPr>
          <p:cNvPr id="6" name="文本框 5"/>
          <p:cNvSpPr txBox="1"/>
          <p:nvPr/>
        </p:nvSpPr>
        <p:spPr>
          <a:xfrm>
            <a:off x="981118" y="2794175"/>
            <a:ext cx="3245257" cy="874407"/>
          </a:xfrm>
          <a:prstGeom prst="rect">
            <a:avLst/>
          </a:prstGeom>
          <a:noFill/>
        </p:spPr>
        <p:txBody>
          <a:bodyPr wrap="square" rtlCol="0">
            <a:spAutoFit/>
          </a:bodyPr>
          <a:lstStyle/>
          <a:p>
            <a:pPr algn="r">
              <a:lnSpc>
                <a:spcPct val="150000"/>
              </a:lnSpc>
            </a:pPr>
            <a:r>
              <a:rPr lang="en-US" altLang="zh-CN" dirty="0">
                <a:latin typeface="微软雅黑" panose="020B0503020204020204" pitchFamily="34" charset="-122"/>
                <a:ea typeface="微软雅黑" panose="020B0503020204020204" pitchFamily="34" charset="-122"/>
              </a:rPr>
              <a:t>key indicator</a:t>
            </a:r>
            <a:endParaRPr lang="en-US" altLang="zh-CN" dirty="0">
              <a:latin typeface="微软雅黑" panose="020B0503020204020204" pitchFamily="34" charset="-122"/>
              <a:ea typeface="微软雅黑" panose="020B0503020204020204" pitchFamily="34" charset="-122"/>
            </a:endParaRPr>
          </a:p>
          <a:p>
            <a:pPr algn="r">
              <a:lnSpc>
                <a:spcPct val="150000"/>
              </a:lnSpc>
            </a:pPr>
            <a:r>
              <a:rPr lang="en-US" altLang="zh-CN" dirty="0">
                <a:latin typeface="微软雅黑" panose="020B0503020204020204" pitchFamily="34" charset="-122"/>
                <a:ea typeface="微软雅黑" panose="020B0503020204020204" pitchFamily="34" charset="-122"/>
              </a:rPr>
              <a:t>dashboard indicator system</a:t>
            </a:r>
            <a:endParaRPr lang="zh-CN" altLang="en-US"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7903057" y="2794175"/>
            <a:ext cx="3759073" cy="874407"/>
          </a:xfrm>
          <a:prstGeom prst="rect">
            <a:avLst/>
          </a:prstGeom>
          <a:noFill/>
        </p:spPr>
        <p:txBody>
          <a:bodyPr wrap="square" rtlCol="0">
            <a:spAutoFit/>
          </a:bodyPr>
          <a:lstStyle>
            <a:defPPr>
              <a:defRPr lang="zh-CN"/>
            </a:defPPr>
            <a:lvl1pPr algn="r">
              <a:lnSpc>
                <a:spcPct val="150000"/>
              </a:lnSpc>
              <a:defRPr>
                <a:latin typeface="微软雅黑" panose="020B0503020204020204" pitchFamily="34" charset="-122"/>
                <a:ea typeface="微软雅黑" panose="020B0503020204020204" pitchFamily="34" charset="-122"/>
              </a:defRPr>
            </a:lvl1pPr>
          </a:lstStyle>
          <a:p>
            <a:pPr algn="l"/>
            <a:r>
              <a:rPr lang="en-US" altLang="zh-CN" dirty="0"/>
              <a:t>multi-dimensional classification</a:t>
            </a:r>
            <a:endParaRPr lang="en-US" altLang="zh-CN" dirty="0"/>
          </a:p>
          <a:p>
            <a:pPr algn="l"/>
            <a:r>
              <a:rPr lang="en-US" altLang="zh-CN" dirty="0"/>
              <a:t>dill-down analysis</a:t>
            </a:r>
            <a:endParaRPr lang="en-US" altLang="zh-CN" dirty="0"/>
          </a:p>
        </p:txBody>
      </p:sp>
      <p:sp>
        <p:nvSpPr>
          <p:cNvPr id="22" name="文本框 21"/>
          <p:cNvSpPr txBox="1"/>
          <p:nvPr/>
        </p:nvSpPr>
        <p:spPr>
          <a:xfrm>
            <a:off x="1415117" y="4271990"/>
            <a:ext cx="2811258" cy="1289905"/>
          </a:xfrm>
          <a:prstGeom prst="rect">
            <a:avLst/>
          </a:prstGeom>
          <a:noFill/>
        </p:spPr>
        <p:txBody>
          <a:bodyPr wrap="square" rtlCol="0">
            <a:spAutoFit/>
          </a:bodyPr>
          <a:lstStyle>
            <a:defPPr>
              <a:defRPr lang="zh-CN"/>
            </a:defPPr>
            <a:lvl1pPr algn="r">
              <a:lnSpc>
                <a:spcPct val="150000"/>
              </a:lnSpc>
              <a:defRPr>
                <a:latin typeface="微软雅黑" panose="020B0503020204020204" pitchFamily="34" charset="-122"/>
                <a:ea typeface="微软雅黑" panose="020B0503020204020204" pitchFamily="34" charset="-122"/>
              </a:defRPr>
            </a:lvl1pPr>
          </a:lstStyle>
          <a:p>
            <a:r>
              <a:rPr lang="en-US" altLang="zh-CN" dirty="0"/>
              <a:t>distribution</a:t>
            </a:r>
            <a:endParaRPr lang="en-US" altLang="zh-CN" dirty="0"/>
          </a:p>
          <a:p>
            <a:r>
              <a:rPr lang="en-US" altLang="zh-CN" dirty="0"/>
              <a:t>core enterprise</a:t>
            </a:r>
            <a:endParaRPr lang="en-US" altLang="zh-CN" dirty="0"/>
          </a:p>
          <a:p>
            <a:r>
              <a:rPr lang="en-US" altLang="zh-CN" dirty="0"/>
              <a:t>core</a:t>
            </a:r>
            <a:r>
              <a:rPr lang="zh-CN" altLang="en-US" dirty="0"/>
              <a:t> </a:t>
            </a:r>
            <a:r>
              <a:rPr lang="en-US" altLang="zh-CN" dirty="0"/>
              <a:t>commodities</a:t>
            </a:r>
            <a:endParaRPr lang="zh-CN" altLang="en-US" dirty="0"/>
          </a:p>
        </p:txBody>
      </p:sp>
      <p:sp>
        <p:nvSpPr>
          <p:cNvPr id="23" name="文本框 22"/>
          <p:cNvSpPr txBox="1"/>
          <p:nvPr/>
        </p:nvSpPr>
        <p:spPr>
          <a:xfrm>
            <a:off x="7946577" y="4277820"/>
            <a:ext cx="2525463" cy="1289905"/>
          </a:xfrm>
          <a:prstGeom prst="rect">
            <a:avLst/>
          </a:prstGeom>
          <a:noFill/>
        </p:spPr>
        <p:txBody>
          <a:bodyPr wrap="square" rtlCol="0">
            <a:spAutoFit/>
          </a:bodyPr>
          <a:lstStyle>
            <a:defPPr>
              <a:defRPr lang="zh-CN"/>
            </a:defPPr>
            <a:lvl1pPr>
              <a:lnSpc>
                <a:spcPct val="150000"/>
              </a:lnSpc>
              <a:defRPr>
                <a:latin typeface="微软雅黑" panose="020B0503020204020204" pitchFamily="34" charset="-122"/>
                <a:ea typeface="微软雅黑" panose="020B0503020204020204" pitchFamily="34" charset="-122"/>
              </a:defRPr>
            </a:lvl1pPr>
          </a:lstStyle>
          <a:p>
            <a:r>
              <a:rPr lang="en-US" altLang="zh-CN" dirty="0"/>
              <a:t>retention analysis</a:t>
            </a:r>
            <a:endParaRPr lang="en-US" altLang="zh-CN" dirty="0"/>
          </a:p>
          <a:p>
            <a:r>
              <a:rPr lang="en-US" altLang="zh-CN" dirty="0"/>
              <a:t>transfer analysis</a:t>
            </a:r>
            <a:endParaRPr lang="en-US" altLang="zh-CN" dirty="0"/>
          </a:p>
          <a:p>
            <a:r>
              <a:rPr lang="en-US" altLang="zh-CN" dirty="0"/>
              <a:t>trend forecast</a:t>
            </a:r>
            <a:endParaRPr lang="en-US" altLang="zh-C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080" y="1858924"/>
            <a:ext cx="10598720" cy="4764962"/>
          </a:xfrm>
        </p:spPr>
        <p:txBody>
          <a:bodyPr vert="horz" lIns="91440" tIns="45720" rIns="91440" bIns="45720" rtlCol="0">
            <a:normAutofit/>
          </a:bodyPr>
          <a:lstStyle/>
          <a:p>
            <a:pPr lvl="1" algn="just">
              <a:lnSpc>
                <a:spcPct val="140000"/>
              </a:lnSpc>
              <a:spcBef>
                <a:spcPts val="0"/>
              </a:spcBef>
            </a:pPr>
            <a:r>
              <a:rPr lang="en-US" altLang="zh-CN" sz="2000" dirty="0">
                <a:solidFill>
                  <a:srgbClr val="000000"/>
                </a:solidFill>
                <a:latin typeface="Times New Roman" panose="02020603050405020304" pitchFamily="18" charset="0"/>
                <a:cs typeface="Times New Roman" panose="02020603050405020304" pitchFamily="18" charset="0"/>
              </a:rPr>
              <a:t>“Indicators are a way of seeing the big picture by looking at a small piece of it.”</a:t>
            </a:r>
            <a:r>
              <a:rPr lang="zh-CN" altLang="en-US" sz="2000" dirty="0">
                <a:solidFill>
                  <a:srgbClr val="000000"/>
                </a:solidFill>
                <a:latin typeface="Times New Roman" panose="02020603050405020304" pitchFamily="18" charset="0"/>
                <a:cs typeface="Times New Roman" panose="02020603050405020304" pitchFamily="18" charset="0"/>
              </a:rPr>
              <a:t>（</a:t>
            </a:r>
            <a:r>
              <a:rPr lang="en-US" altLang="zh-CN" sz="2000" dirty="0">
                <a:solidFill>
                  <a:srgbClr val="000000"/>
                </a:solidFill>
                <a:latin typeface="Times New Roman" panose="02020603050405020304" pitchFamily="18" charset="0"/>
                <a:cs typeface="Times New Roman" panose="02020603050405020304" pitchFamily="18" charset="0"/>
              </a:rPr>
              <a:t>Plan Canada</a:t>
            </a:r>
            <a:r>
              <a:rPr lang="zh-CN" altLang="en-US" sz="2000" dirty="0">
                <a:solidFill>
                  <a:srgbClr val="000000"/>
                </a:solidFill>
                <a:latin typeface="Times New Roman" panose="02020603050405020304" pitchFamily="18" charset="0"/>
                <a:cs typeface="Times New Roman" panose="02020603050405020304" pitchFamily="18" charset="0"/>
              </a:rPr>
              <a:t>）</a:t>
            </a:r>
            <a:endParaRPr lang="en-US" altLang="zh-CN" sz="2000" dirty="0">
              <a:solidFill>
                <a:srgbClr val="000000"/>
              </a:solidFill>
              <a:latin typeface="Times New Roman" panose="02020603050405020304" pitchFamily="18" charset="0"/>
              <a:cs typeface="Times New Roman" panose="02020603050405020304" pitchFamily="18" charset="0"/>
            </a:endParaRPr>
          </a:p>
          <a:p>
            <a:pPr lvl="2">
              <a:lnSpc>
                <a:spcPct val="110000"/>
              </a:lnSpc>
              <a:spcBef>
                <a:spcPts val="1000"/>
              </a:spcBef>
            </a:pPr>
            <a:r>
              <a:rPr lang="en-US" altLang="zh-CN" sz="1800" dirty="0">
                <a:latin typeface="Times New Roman" panose="02020603050405020304" pitchFamily="18" charset="0"/>
                <a:cs typeface="Times New Roman" panose="02020603050405020304" pitchFamily="18" charset="0"/>
              </a:rPr>
              <a:t>The origin of indicator is the raw data. The purpose is to create new features with obvious economic or statistical significance and convert the original features into new ones.</a:t>
            </a:r>
            <a:endParaRPr lang="en-US" altLang="zh-CN" sz="1800" dirty="0">
              <a:latin typeface="Times New Roman" panose="02020603050405020304" pitchFamily="18" charset="0"/>
              <a:cs typeface="Times New Roman" panose="02020603050405020304" pitchFamily="18" charset="0"/>
            </a:endParaRPr>
          </a:p>
          <a:p>
            <a:pPr lvl="1">
              <a:lnSpc>
                <a:spcPct val="110000"/>
              </a:lnSpc>
              <a:spcBef>
                <a:spcPts val="600"/>
              </a:spcBef>
            </a:pPr>
            <a:r>
              <a:rPr lang="en-US" altLang="zh-CN" sz="2000" dirty="0">
                <a:solidFill>
                  <a:srgbClr val="000000"/>
                </a:solidFill>
                <a:latin typeface="Times New Roman" panose="02020603050405020304" pitchFamily="18" charset="0"/>
                <a:cs typeface="Times New Roman" panose="02020603050405020304" pitchFamily="18" charset="0"/>
              </a:rPr>
              <a:t>pinpointing problems; identifying trends; setting priority; monitoring progress; forecasting.</a:t>
            </a:r>
            <a:endParaRPr lang="en-US" altLang="zh-CN" sz="2000" dirty="0">
              <a:solidFill>
                <a:srgbClr val="000000"/>
              </a:solidFill>
              <a:latin typeface="Times New Roman" panose="02020603050405020304" pitchFamily="18" charset="0"/>
              <a:cs typeface="Times New Roman" panose="02020603050405020304" pitchFamily="18" charset="0"/>
            </a:endParaRPr>
          </a:p>
          <a:p>
            <a:pPr lvl="1" algn="just">
              <a:lnSpc>
                <a:spcPct val="140000"/>
              </a:lnSpc>
              <a:spcBef>
                <a:spcPts val="1000"/>
              </a:spcBef>
            </a:pPr>
            <a:r>
              <a:rPr lang="en-US" altLang="zh-CN" sz="2000" b="1" dirty="0">
                <a:solidFill>
                  <a:srgbClr val="000000"/>
                </a:solidFill>
                <a:latin typeface="Times New Roman" panose="02020603050405020304" pitchFamily="18" charset="0"/>
                <a:cs typeface="Times New Roman" panose="02020603050405020304" pitchFamily="18" charset="0"/>
              </a:rPr>
              <a:t>Formulation methods</a:t>
            </a:r>
            <a:r>
              <a:rPr lang="en-US" altLang="zh-CN" sz="2000" dirty="0">
                <a:solidFill>
                  <a:srgbClr val="000000"/>
                </a:solidFill>
                <a:latin typeface="Times New Roman" panose="02020603050405020304" pitchFamily="18" charset="0"/>
                <a:cs typeface="Times New Roman" panose="02020603050405020304" pitchFamily="18" charset="0"/>
              </a:rPr>
              <a:t>: combining or decomposing</a:t>
            </a:r>
            <a:endParaRPr lang="en-US" altLang="zh-CN" sz="2000" dirty="0">
              <a:solidFill>
                <a:srgbClr val="000000"/>
              </a:solidFill>
              <a:latin typeface="Times New Roman" panose="02020603050405020304" pitchFamily="18" charset="0"/>
              <a:cs typeface="Times New Roman" panose="02020603050405020304" pitchFamily="18" charset="0"/>
            </a:endParaRPr>
          </a:p>
          <a:p>
            <a:pPr lvl="1" algn="just">
              <a:lnSpc>
                <a:spcPct val="140000"/>
              </a:lnSpc>
              <a:spcBef>
                <a:spcPts val="1000"/>
              </a:spcBef>
            </a:pPr>
            <a:r>
              <a:rPr lang="en-US" altLang="zh-CN" sz="2000" b="1" dirty="0">
                <a:solidFill>
                  <a:srgbClr val="000000"/>
                </a:solidFill>
                <a:latin typeface="Times New Roman" panose="02020603050405020304" pitchFamily="18" charset="0"/>
                <a:cs typeface="Times New Roman" panose="02020603050405020304" pitchFamily="18" charset="0"/>
              </a:rPr>
              <a:t>Selection principles:</a:t>
            </a:r>
            <a:r>
              <a:rPr lang="zh-CN" altLang="en-US" sz="2000" b="1" dirty="0">
                <a:solidFill>
                  <a:srgbClr val="000000"/>
                </a:solidFill>
                <a:latin typeface="Times New Roman" panose="02020603050405020304" pitchFamily="18" charset="0"/>
                <a:cs typeface="Times New Roman" panose="02020603050405020304" pitchFamily="18" charset="0"/>
              </a:rPr>
              <a:t> </a:t>
            </a:r>
            <a:r>
              <a:rPr lang="en-US" altLang="zh-CN" sz="2000" dirty="0">
                <a:solidFill>
                  <a:srgbClr val="000000"/>
                </a:solidFill>
                <a:latin typeface="Times New Roman" panose="02020603050405020304" pitchFamily="18" charset="0"/>
                <a:cs typeface="Times New Roman" panose="02020603050405020304" pitchFamily="18" charset="0"/>
              </a:rPr>
              <a:t>economic implications; statistical relevance;</a:t>
            </a:r>
            <a:r>
              <a:rPr lang="zh-CN" altLang="en-US" sz="2000" dirty="0">
                <a:solidFill>
                  <a:srgbClr val="000000"/>
                </a:solidFill>
                <a:latin typeface="Times New Roman" panose="02020603050405020304" pitchFamily="18" charset="0"/>
                <a:cs typeface="Times New Roman" panose="02020603050405020304" pitchFamily="18" charset="0"/>
              </a:rPr>
              <a:t> </a:t>
            </a:r>
            <a:r>
              <a:rPr lang="en-US" altLang="zh-CN" sz="2000" dirty="0">
                <a:solidFill>
                  <a:srgbClr val="000000"/>
                </a:solidFill>
                <a:latin typeface="Times New Roman" panose="02020603050405020304" pitchFamily="18" charset="0"/>
                <a:cs typeface="Times New Roman" panose="02020603050405020304" pitchFamily="18" charset="0"/>
              </a:rPr>
              <a:t>management feasibility</a:t>
            </a:r>
            <a:endParaRPr lang="en-US" altLang="zh-CN" dirty="0"/>
          </a:p>
        </p:txBody>
      </p:sp>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9"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7" name="矩形 16"/>
          <p:cNvSpPr/>
          <p:nvPr/>
        </p:nvSpPr>
        <p:spPr>
          <a:xfrm>
            <a:off x="408474" y="125103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8" name="矩形 17"/>
          <p:cNvSpPr/>
          <p:nvPr/>
        </p:nvSpPr>
        <p:spPr>
          <a:xfrm>
            <a:off x="555671" y="143150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9" name="文本框 18"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930222" y="1200198"/>
            <a:ext cx="6994576"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Formulation and Selection of Economic Indicators</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p:txBody>
          <a:bodyPr/>
          <a:lstStyle/>
          <a:p>
            <a:fld id="{49C0442E-F4AB-4371-BD7D-4E2394525003}" type="datetime1">
              <a:rPr lang="zh-CN" altLang="en-US" smtClean="0"/>
            </a:fld>
            <a:endParaRPr lang="zh-CN" altLang="en-US"/>
          </a:p>
        </p:txBody>
      </p:sp>
      <p:sp>
        <p:nvSpPr>
          <p:cNvPr id="4" name="灯片编号占位符 3"/>
          <p:cNvSpPr>
            <a:spLocks noGrp="1"/>
          </p:cNvSpPr>
          <p:nvPr>
            <p:ph type="sldNum" sz="quarter" idx="12"/>
          </p:nvPr>
        </p:nvSpPr>
        <p:spPr/>
        <p:txBody>
          <a:bodyPr/>
          <a:lstStyle/>
          <a:p>
            <a:fld id="{EA8BA1B3-7E7C-4504-A6FA-9CE35AC958C6}" type="slidenum">
              <a:rPr lang="zh-CN" altLang="en-US" smtClean="0"/>
            </a:fld>
            <a:endParaRPr lang="zh-CN" altLang="en-US" dirty="0"/>
          </a:p>
        </p:txBody>
      </p:sp>
      <p:sp>
        <p:nvSpPr>
          <p:cNvPr id="20" name="文本框 19"/>
          <p:cNvSpPr txBox="1"/>
          <p:nvPr/>
        </p:nvSpPr>
        <p:spPr>
          <a:xfrm>
            <a:off x="2640932" y="5303859"/>
            <a:ext cx="6910135" cy="707886"/>
          </a:xfrm>
          <a:prstGeom prst="rect">
            <a:avLst/>
          </a:prstGeom>
          <a:solidFill>
            <a:srgbClr val="EEDEE2"/>
          </a:solidFill>
          <a:ln>
            <a:solidFill>
              <a:srgbClr val="EEDEE2"/>
            </a:solidFill>
          </a:ln>
        </p:spPr>
        <p:txBody>
          <a:bodyPr wrap="square">
            <a:spAutoFit/>
          </a:bodyPr>
          <a:lstStyle/>
          <a:p>
            <a:pPr algn="just"/>
            <a:r>
              <a:rPr lang="en-US" altLang="zh-CN" sz="2000" b="0" i="0" u="none" strike="noStrike"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Data and features determine the upper limit of machine learning, while models and algorithms only approach this upper limit.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sp>
        <p:nvSpPr>
          <p:cNvPr id="11" name="文本框 10"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2742218" y="1856597"/>
            <a:ext cx="1088646" cy="906915"/>
          </a:xfrm>
          <a:prstGeom prst="rect">
            <a:avLst/>
          </a:prstGeom>
          <a:noFill/>
        </p:spPr>
        <p:txBody>
          <a:bodyPr wrap="square" rtlCol="0">
            <a:spAutoFit/>
          </a:bodyPr>
          <a:lstStyle/>
          <a:p>
            <a:pPr algn="ctr">
              <a:lnSpc>
                <a:spcPct val="150000"/>
              </a:lnSpc>
            </a:pPr>
            <a:r>
              <a:rPr lang="en-US" altLang="zh-CN" sz="4000" b="1" dirty="0">
                <a:solidFill>
                  <a:srgbClr val="681425"/>
                </a:solidFill>
                <a:latin typeface="微软雅黑" panose="020B0503020204020204" pitchFamily="34" charset="-122"/>
                <a:ea typeface="微软雅黑" panose="020B0503020204020204" pitchFamily="34" charset="-122"/>
              </a:rPr>
              <a:t>01</a:t>
            </a:r>
            <a:endParaRPr lang="en-US" altLang="zh-CN" sz="1600" b="1" dirty="0">
              <a:solidFill>
                <a:srgbClr val="681425"/>
              </a:solidFill>
              <a:latin typeface="微软雅黑" panose="020B0503020204020204" pitchFamily="34" charset="-122"/>
              <a:ea typeface="微软雅黑" panose="020B0503020204020204" pitchFamily="34" charset="-122"/>
            </a:endParaRPr>
          </a:p>
        </p:txBody>
      </p:sp>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6" name="文本框 1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3757292" y="2036938"/>
            <a:ext cx="6227536" cy="1135054"/>
          </a:xfrm>
          <a:prstGeom prst="rect">
            <a:avLst/>
          </a:prstGeom>
          <a:noFill/>
        </p:spPr>
        <p:txBody>
          <a:bodyPr wrap="square" rtlCol="0">
            <a:spAutoFit/>
          </a:bodyPr>
          <a:lstStyle/>
          <a:p>
            <a:pPr>
              <a:lnSpc>
                <a:spcPct val="150000"/>
              </a:lnSpc>
            </a:pPr>
            <a:r>
              <a:rPr lang="en-US" altLang="zh-CN" sz="2400" b="1" dirty="0">
                <a:latin typeface="微软雅黑" panose="020B0503020204020204" pitchFamily="34" charset="-122"/>
                <a:ea typeface="微软雅黑" panose="020B0503020204020204" pitchFamily="34" charset="-122"/>
              </a:rPr>
              <a:t>Backgrounds</a:t>
            </a:r>
            <a:endParaRPr lang="en-US" altLang="zh-CN" sz="2400" b="1" dirty="0">
              <a:latin typeface="微软雅黑" panose="020B0503020204020204" pitchFamily="34" charset="-122"/>
              <a:ea typeface="微软雅黑" panose="020B0503020204020204" pitchFamily="34" charset="-122"/>
            </a:endParaRPr>
          </a:p>
          <a:p>
            <a:pPr>
              <a:lnSpc>
                <a:spcPct val="150000"/>
              </a:lnSpc>
            </a:pPr>
            <a:endParaRPr lang="en-US" altLang="zh-CN" sz="2400" b="1" dirty="0">
              <a:latin typeface="微软雅黑" panose="020B0503020204020204" pitchFamily="34" charset="-122"/>
              <a:ea typeface="微软雅黑" panose="020B0503020204020204" pitchFamily="34" charset="-122"/>
            </a:endParaRPr>
          </a:p>
        </p:txBody>
      </p:sp>
      <p:sp>
        <p:nvSpPr>
          <p:cNvPr id="19" name="文本框 18"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3467254" y="2905305"/>
            <a:ext cx="1088646" cy="906915"/>
          </a:xfrm>
          <a:prstGeom prst="rect">
            <a:avLst/>
          </a:prstGeom>
          <a:noFill/>
        </p:spPr>
        <p:txBody>
          <a:bodyPr wrap="square" rtlCol="0">
            <a:spAutoFit/>
          </a:bodyPr>
          <a:lstStyle/>
          <a:p>
            <a:pPr algn="ctr">
              <a:lnSpc>
                <a:spcPct val="150000"/>
              </a:lnSpc>
            </a:pPr>
            <a:r>
              <a:rPr lang="en-US" altLang="zh-CN" sz="4000" b="1" dirty="0">
                <a:solidFill>
                  <a:srgbClr val="681425"/>
                </a:solidFill>
                <a:latin typeface="微软雅黑" panose="020B0503020204020204" pitchFamily="34" charset="-122"/>
                <a:ea typeface="微软雅黑" panose="020B0503020204020204" pitchFamily="34" charset="-122"/>
              </a:rPr>
              <a:t>0</a:t>
            </a:r>
            <a:r>
              <a:rPr lang="en-US" altLang="en-US" sz="4000" b="1" dirty="0">
                <a:solidFill>
                  <a:srgbClr val="681425"/>
                </a:solidFill>
                <a:latin typeface="微软雅黑" panose="020B0503020204020204" pitchFamily="34" charset="-122"/>
                <a:ea typeface="微软雅黑" panose="020B0503020204020204" pitchFamily="34" charset="-122"/>
              </a:rPr>
              <a:t>2</a:t>
            </a:r>
            <a:endParaRPr lang="en-US" altLang="zh-CN" sz="1600" b="1" dirty="0">
              <a:solidFill>
                <a:srgbClr val="681425"/>
              </a:solidFill>
              <a:latin typeface="微软雅黑" panose="020B0503020204020204" pitchFamily="34" charset="-122"/>
              <a:ea typeface="微软雅黑" panose="020B0503020204020204" pitchFamily="34" charset="-122"/>
            </a:endParaRPr>
          </a:p>
        </p:txBody>
      </p:sp>
      <p:sp>
        <p:nvSpPr>
          <p:cNvPr id="20" name="文本框 19"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4554072" y="3104181"/>
            <a:ext cx="3389912" cy="581057"/>
          </a:xfrm>
          <a:prstGeom prst="rect">
            <a:avLst/>
          </a:prstGeom>
          <a:noFill/>
        </p:spPr>
        <p:txBody>
          <a:bodyPr wrap="square" rtlCol="0">
            <a:spAutoFit/>
          </a:bodyPr>
          <a:lstStyle/>
          <a:p>
            <a:pPr>
              <a:lnSpc>
                <a:spcPct val="150000"/>
              </a:lnSpc>
            </a:pPr>
            <a:r>
              <a:rPr lang="en-US" altLang="zh-CN" sz="2400" b="1" dirty="0">
                <a:latin typeface="微软雅黑" panose="020B0503020204020204" pitchFamily="34" charset="-122"/>
                <a:ea typeface="微软雅黑" panose="020B0503020204020204" pitchFamily="34" charset="-122"/>
              </a:rPr>
              <a:t>Integration Analysis</a:t>
            </a:r>
            <a:endParaRPr lang="en-US" altLang="zh-CN" sz="2400" b="1" dirty="0">
              <a:latin typeface="微软雅黑" panose="020B0503020204020204" pitchFamily="34" charset="-122"/>
              <a:ea typeface="微软雅黑" panose="020B0503020204020204" pitchFamily="34" charset="-122"/>
            </a:endParaRPr>
          </a:p>
        </p:txBody>
      </p:sp>
      <p:sp>
        <p:nvSpPr>
          <p:cNvPr id="21" name="文本框 20"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4257401" y="3972265"/>
            <a:ext cx="1088646" cy="906915"/>
          </a:xfrm>
          <a:prstGeom prst="rect">
            <a:avLst/>
          </a:prstGeom>
          <a:noFill/>
        </p:spPr>
        <p:txBody>
          <a:bodyPr wrap="square" rtlCol="0">
            <a:spAutoFit/>
          </a:bodyPr>
          <a:lstStyle/>
          <a:p>
            <a:pPr algn="ctr">
              <a:lnSpc>
                <a:spcPct val="150000"/>
              </a:lnSpc>
            </a:pPr>
            <a:r>
              <a:rPr lang="en-US" altLang="en-US" sz="4000" b="1" dirty="0">
                <a:solidFill>
                  <a:srgbClr val="681425"/>
                </a:solidFill>
                <a:latin typeface="微软雅黑" panose="020B0503020204020204" pitchFamily="34" charset="-122"/>
                <a:ea typeface="微软雅黑" panose="020B0503020204020204" pitchFamily="34" charset="-122"/>
              </a:rPr>
              <a:t>03</a:t>
            </a:r>
            <a:endParaRPr lang="en-US" altLang="zh-CN" sz="1600" b="1" dirty="0">
              <a:solidFill>
                <a:srgbClr val="681425"/>
              </a:solidFill>
              <a:latin typeface="微软雅黑" panose="020B0503020204020204" pitchFamily="34" charset="-122"/>
              <a:ea typeface="微软雅黑" panose="020B0503020204020204" pitchFamily="34" charset="-122"/>
            </a:endParaRPr>
          </a:p>
        </p:txBody>
      </p:sp>
      <p:sp>
        <p:nvSpPr>
          <p:cNvPr id="22" name="文本框 21"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5346047" y="4135193"/>
            <a:ext cx="2452620" cy="581057"/>
          </a:xfrm>
          <a:prstGeom prst="rect">
            <a:avLst/>
          </a:prstGeom>
          <a:noFill/>
        </p:spPr>
        <p:txBody>
          <a:bodyPr wrap="square" rtlCol="0">
            <a:spAutoFit/>
          </a:bodyPr>
          <a:lstStyle/>
          <a:p>
            <a:pPr>
              <a:lnSpc>
                <a:spcPct val="150000"/>
              </a:lnSpc>
            </a:pPr>
            <a:r>
              <a:rPr lang="en-US" altLang="zh-CN" sz="2400" b="1" dirty="0">
                <a:latin typeface="微软雅黑" panose="020B0503020204020204" pitchFamily="34" charset="-122"/>
                <a:ea typeface="微软雅黑" panose="020B0503020204020204" pitchFamily="34" charset="-122"/>
              </a:rPr>
              <a:t>Further Work</a:t>
            </a:r>
            <a:endParaRPr lang="en-US" altLang="zh-CN" sz="1600" b="1" dirty="0">
              <a:latin typeface="微软雅黑" panose="020B0503020204020204" pitchFamily="34" charset="-122"/>
              <a:ea typeface="微软雅黑" panose="020B0503020204020204" pitchFamily="34" charset="-122"/>
            </a:endParaRPr>
          </a:p>
        </p:txBody>
      </p:sp>
      <p:sp>
        <p:nvSpPr>
          <p:cNvPr id="27" name="AutoShape 292"/>
          <p:cNvSpPr>
            <a:spLocks noChangeArrowheads="1"/>
          </p:cNvSpPr>
          <p:nvPr/>
        </p:nvSpPr>
        <p:spPr bwMode="auto">
          <a:xfrm flipV="1">
            <a:off x="9348000" y="2972422"/>
            <a:ext cx="2844000" cy="1073658"/>
          </a:xfrm>
          <a:prstGeom prst="parallelogram">
            <a:avLst>
              <a:gd name="adj" fmla="val 55130"/>
            </a:avLst>
          </a:prstGeom>
          <a:solidFill>
            <a:srgbClr val="681425"/>
          </a:solidFill>
          <a:ln>
            <a:solidFill>
              <a:srgbClr val="681425"/>
            </a:solidFill>
          </a:ln>
          <a:effectLst/>
        </p:spPr>
        <p:txBody>
          <a:bodyPr wrap="none" anchor="ctr"/>
          <a:lstStyle/>
          <a:p>
            <a:endParaRPr lang="zh-CN" altLang="en-US">
              <a:solidFill>
                <a:srgbClr val="AD0B2A"/>
              </a:solidFill>
              <a:latin typeface="微软雅黑" panose="020B0503020204020204" pitchFamily="34" charset="-122"/>
              <a:ea typeface="微软雅黑" panose="020B0503020204020204" pitchFamily="34" charset="-122"/>
            </a:endParaRPr>
          </a:p>
        </p:txBody>
      </p:sp>
      <p:sp>
        <p:nvSpPr>
          <p:cNvPr id="28" name="AutoShape 291"/>
          <p:cNvSpPr>
            <a:spLocks noChangeArrowheads="1"/>
          </p:cNvSpPr>
          <p:nvPr/>
        </p:nvSpPr>
        <p:spPr bwMode="auto">
          <a:xfrm flipV="1">
            <a:off x="0" y="2939595"/>
            <a:ext cx="2844000" cy="1069879"/>
          </a:xfrm>
          <a:prstGeom prst="parallelogram">
            <a:avLst>
              <a:gd name="adj" fmla="val 55130"/>
            </a:avLst>
          </a:prstGeom>
          <a:solidFill>
            <a:srgbClr val="681425"/>
          </a:solidFill>
          <a:ln>
            <a:solidFill>
              <a:srgbClr val="681425"/>
            </a:solidFill>
          </a:ln>
          <a:effec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p:txBody>
          <a:bodyPr/>
          <a:lstStyle/>
          <a:p>
            <a:fld id="{C7456E49-BEA8-4BDE-B242-EDD80CE89D40}" type="datetime1">
              <a:rPr lang="zh-CN" altLang="en-US" smtClean="0"/>
            </a:fld>
            <a:endParaRPr lang="zh-CN" altLang="en-US"/>
          </a:p>
        </p:txBody>
      </p:sp>
      <p:sp>
        <p:nvSpPr>
          <p:cNvPr id="10" name="灯片编号占位符 9"/>
          <p:cNvSpPr>
            <a:spLocks noGrp="1"/>
          </p:cNvSpPr>
          <p:nvPr>
            <p:ph type="sldNum" sz="quarter" idx="12"/>
          </p:nvPr>
        </p:nvSpPr>
        <p:spPr/>
        <p:txBody>
          <a:bodyPr/>
          <a:lstStyle/>
          <a:p>
            <a:fld id="{EA8BA1B3-7E7C-4504-A6FA-9CE35AC958C6}" type="slidenum">
              <a:rPr lang="zh-CN" altLang="en-US" smtClean="0"/>
            </a:fld>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19359" y="1898385"/>
            <a:ext cx="10515600" cy="4046730"/>
          </a:xfrm>
        </p:spPr>
        <p:txBody>
          <a:bodyPr>
            <a:normAutofit fontScale="92500"/>
          </a:bodyPr>
          <a:lstStyle/>
          <a:p>
            <a:pPr marL="228600" lvl="1" algn="just">
              <a:lnSpc>
                <a:spcPct val="140000"/>
              </a:lnSpc>
              <a:spcBef>
                <a:spcPts val="600"/>
              </a:spcBef>
            </a:pPr>
            <a:r>
              <a:rPr lang="en-US" altLang="zh-CN" sz="2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The structure of traders in foreign trade.  For specific commodity, calculate the foreign trade share of</a:t>
            </a:r>
            <a:endParaRPr lang="en-US" altLang="zh-CN"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marL="685800" lvl="2" algn="just">
              <a:lnSpc>
                <a:spcPct val="110000"/>
              </a:lnSpc>
              <a:spcBef>
                <a:spcPts val="0"/>
              </a:spcBef>
            </a:pPr>
            <a:r>
              <a:rPr lang="en-US" altLang="zh-CN" sz="1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above(below)-scale enterprises / enterprises of strategic importance / state-owned (private, foreign-funded) enterprises</a:t>
            </a:r>
            <a:endParaRPr lang="en-US" altLang="zh-CN" sz="1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marL="228600" lvl="1" algn="just">
              <a:lnSpc>
                <a:spcPct val="140000"/>
              </a:lnSpc>
              <a:spcBef>
                <a:spcPts val="600"/>
              </a:spcBef>
            </a:pPr>
            <a:r>
              <a:rPr lang="en-US" altLang="zh-CN" sz="2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Concentration of trading enterprises. For specific commodities, calculate</a:t>
            </a:r>
            <a:endParaRPr lang="en-US" altLang="zh-CN" sz="2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marL="685800" lvl="2" algn="just">
              <a:lnSpc>
                <a:spcPct val="140000"/>
              </a:lnSpc>
              <a:spcBef>
                <a:spcPts val="0"/>
              </a:spcBef>
            </a:pPr>
            <a:r>
              <a:rPr lang="en-US" altLang="zh-CN" sz="1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market share of top k import and export enterprises; Gini coefficient; Theil index</a:t>
            </a:r>
            <a:endParaRPr lang="en-US" altLang="zh-CN" sz="1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marL="228600" lvl="1" algn="just">
              <a:lnSpc>
                <a:spcPct val="140000"/>
              </a:lnSpc>
              <a:spcBef>
                <a:spcPts val="600"/>
              </a:spcBef>
            </a:pPr>
            <a:r>
              <a:rPr lang="en-US" altLang="zh-CN" sz="2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Concentration of trading partners. For specific commodities, calculate</a:t>
            </a:r>
            <a:endParaRPr lang="en-US" altLang="zh-CN" sz="2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marL="685800" lvl="2" algn="just">
              <a:lnSpc>
                <a:spcPct val="140000"/>
              </a:lnSpc>
              <a:spcBef>
                <a:spcPts val="0"/>
              </a:spcBef>
            </a:pPr>
            <a:r>
              <a:rPr lang="en-US" altLang="zh-CN" sz="1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market share of top k trading partner countries; Gini coefficient; Theil index</a:t>
            </a:r>
            <a:endParaRPr lang="en-US" altLang="zh-CN" sz="1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marL="228600" lvl="1" algn="just">
              <a:lnSpc>
                <a:spcPct val="140000"/>
              </a:lnSpc>
              <a:spcBef>
                <a:spcPts val="600"/>
              </a:spcBef>
            </a:pPr>
            <a:r>
              <a:rPr lang="en-US" altLang="zh-CN" sz="2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The trade dependence of the enterprises. For specific enterprises, calculate</a:t>
            </a:r>
            <a:endParaRPr lang="en-US" altLang="zh-CN" sz="2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marL="685800" lvl="2" algn="just">
              <a:lnSpc>
                <a:spcPct val="110000"/>
              </a:lnSpc>
              <a:spcBef>
                <a:spcPts val="0"/>
              </a:spcBef>
            </a:pPr>
            <a:r>
              <a:rPr lang="en-US" altLang="zh-CN" sz="1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imports/total output (value added; operating income; fixed assets; current assets); export/total output (value added; operating income)</a:t>
            </a:r>
            <a:endParaRPr lang="en-US" altLang="zh-CN" sz="18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9"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7" name="矩形 16"/>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8" name="矩形 17"/>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9" name="文本框 18"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1016731" y="1333963"/>
            <a:ext cx="3218938" cy="499624"/>
          </a:xfrm>
          <a:prstGeom prst="rect">
            <a:avLst/>
          </a:prstGeom>
          <a:noFill/>
        </p:spPr>
        <p:txBody>
          <a:bodyPr wrap="square" rtlCol="0">
            <a:spAutoFit/>
          </a:bodyPr>
          <a:lstStyle/>
          <a:p>
            <a:pPr algn="ctr">
              <a:lnSpc>
                <a:spcPct val="150000"/>
              </a:lnSpc>
            </a:pPr>
            <a:r>
              <a:rPr lang="en-US" altLang="en-US" sz="2000" b="1" dirty="0">
                <a:solidFill>
                  <a:prstClr val="black"/>
                </a:solidFill>
                <a:latin typeface="微软雅黑" panose="020B0503020204020204" pitchFamily="34" charset="-122"/>
                <a:ea typeface="微软雅黑" panose="020B0503020204020204" pitchFamily="34" charset="-122"/>
              </a:rPr>
              <a:t>Examples</a:t>
            </a:r>
            <a:r>
              <a:rPr lang="zh-CN" altLang="en-US" sz="2000" b="1" dirty="0">
                <a:solidFill>
                  <a:prstClr val="black"/>
                </a:solidFill>
                <a:latin typeface="微软雅黑" panose="020B0503020204020204" pitchFamily="34" charset="-122"/>
                <a:ea typeface="微软雅黑" panose="020B0503020204020204" pitchFamily="34" charset="-122"/>
              </a:rPr>
              <a:t> </a:t>
            </a:r>
            <a:r>
              <a:rPr lang="en-US" altLang="zh-CN" sz="2000" b="1" dirty="0">
                <a:solidFill>
                  <a:prstClr val="black"/>
                </a:solidFill>
                <a:latin typeface="微软雅黑" panose="020B0503020204020204" pitchFamily="34" charset="-122"/>
                <a:ea typeface="微软雅黑" panose="020B0503020204020204" pitchFamily="34" charset="-122"/>
              </a:rPr>
              <a:t>of</a:t>
            </a:r>
            <a:r>
              <a:rPr lang="zh-CN" altLang="en-US" sz="2000" b="1" dirty="0">
                <a:solidFill>
                  <a:prstClr val="black"/>
                </a:solidFill>
                <a:latin typeface="微软雅黑" panose="020B0503020204020204" pitchFamily="34" charset="-122"/>
                <a:ea typeface="微软雅黑" panose="020B0503020204020204" pitchFamily="34" charset="-122"/>
              </a:rPr>
              <a:t> </a:t>
            </a:r>
            <a:r>
              <a:rPr lang="en-US" altLang="zh-CN" sz="2000" b="1" dirty="0">
                <a:solidFill>
                  <a:prstClr val="black"/>
                </a:solidFill>
                <a:latin typeface="微软雅黑" panose="020B0503020204020204" pitchFamily="34" charset="-122"/>
                <a:ea typeface="微软雅黑" panose="020B0503020204020204" pitchFamily="34" charset="-122"/>
              </a:rPr>
              <a:t>Indicators</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p:txBody>
          <a:bodyPr/>
          <a:lstStyle/>
          <a:p>
            <a:fld id="{49C0442E-F4AB-4371-BD7D-4E2394525003}" type="datetime1">
              <a:rPr lang="zh-CN" altLang="en-US" smtClean="0"/>
            </a:fld>
            <a:endParaRPr lang="zh-CN" altLang="en-US"/>
          </a:p>
        </p:txBody>
      </p:sp>
      <p:sp>
        <p:nvSpPr>
          <p:cNvPr id="4" name="灯片编号占位符 3"/>
          <p:cNvSpPr>
            <a:spLocks noGrp="1"/>
          </p:cNvSpPr>
          <p:nvPr>
            <p:ph type="sldNum" sz="quarter" idx="12"/>
          </p:nvPr>
        </p:nvSpPr>
        <p:spPr/>
        <p:txBody>
          <a:bodyPr/>
          <a:lstStyle/>
          <a:p>
            <a:fld id="{EA8BA1B3-7E7C-4504-A6FA-9CE35AC958C6}" type="slidenum">
              <a:rPr lang="zh-CN" altLang="en-US" smtClean="0"/>
            </a:fld>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4" name="矩形 13"/>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矩形 14"/>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文本框 1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987824" y="1317115"/>
            <a:ext cx="5276342"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Combine Static and Dynamic Analysis</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sp>
        <p:nvSpPr>
          <p:cNvPr id="2" name="矩形 1"/>
          <p:cNvSpPr/>
          <p:nvPr/>
        </p:nvSpPr>
        <p:spPr>
          <a:xfrm>
            <a:off x="1328534" y="2519239"/>
            <a:ext cx="4811729" cy="3373710"/>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平行四边形 9"/>
          <p:cNvSpPr/>
          <p:nvPr/>
        </p:nvSpPr>
        <p:spPr>
          <a:xfrm>
            <a:off x="755080" y="2125385"/>
            <a:ext cx="2416868" cy="526522"/>
          </a:xfrm>
          <a:prstGeom prst="parallelogram">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b="1" dirty="0">
                <a:solidFill>
                  <a:schemeClr val="bg2">
                    <a:lumMod val="25000"/>
                  </a:schemeClr>
                </a:solidFill>
                <a:latin typeface="微软雅黑" panose="020B0503020204020204" pitchFamily="34" charset="-122"/>
                <a:ea typeface="微软雅黑" panose="020B0503020204020204" pitchFamily="34" charset="-122"/>
              </a:rPr>
              <a:t>Static</a:t>
            </a:r>
            <a:r>
              <a:rPr lang="zh-CN" altLang="en-US" b="1" dirty="0">
                <a:solidFill>
                  <a:schemeClr val="bg2">
                    <a:lumMod val="25000"/>
                  </a:schemeClr>
                </a:solidFill>
                <a:latin typeface="微软雅黑" panose="020B0503020204020204" pitchFamily="34" charset="-122"/>
                <a:ea typeface="微软雅黑" panose="020B0503020204020204" pitchFamily="34" charset="-122"/>
              </a:rPr>
              <a:t> </a:t>
            </a:r>
            <a:r>
              <a:rPr lang="en-US" altLang="zh-CN" b="1" dirty="0">
                <a:solidFill>
                  <a:schemeClr val="bg2">
                    <a:lumMod val="25000"/>
                  </a:schemeClr>
                </a:solidFill>
                <a:latin typeface="微软雅黑" panose="020B0503020204020204" pitchFamily="34" charset="-122"/>
                <a:ea typeface="微软雅黑" panose="020B0503020204020204" pitchFamily="34" charset="-122"/>
              </a:rPr>
              <a:t>Analysis</a:t>
            </a:r>
            <a:endParaRPr lang="en-US" altLang="zh-CN"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6746939" y="2524933"/>
            <a:ext cx="4813200" cy="3373200"/>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8" name="平行四边形 17"/>
          <p:cNvSpPr/>
          <p:nvPr/>
        </p:nvSpPr>
        <p:spPr>
          <a:xfrm>
            <a:off x="6021942" y="2125385"/>
            <a:ext cx="2796238" cy="525600"/>
          </a:xfrm>
          <a:prstGeom prst="parallelogram">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Dynamic</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Analysis</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1" name="文本框 10">
                <a:extLst>
                  <a:ext uri="{FF2B5EF4-FFF2-40B4-BE49-F238E27FC236}">
                    <ele attr="{FA6CF976-F4FF-4BC2-8849-DDD3753DD933}"/>
                  </a:ext>
                </a:extLst>
              </p:cNvPr>
              <p:cNvSpPr txBox="1"/>
              <p:nvPr/>
            </p:nvSpPr>
            <p:spPr>
              <a:xfrm>
                <a:off x="1333161" y="2653538"/>
                <a:ext cx="4862425" cy="2820965"/>
              </a:xfrm>
              <a:prstGeom prst="rect">
                <a:avLst/>
              </a:prstGeom>
              <a:noFill/>
            </p:spPr>
            <p:txBody>
              <a:bodyPr wrap="square" rtlCol="0">
                <a:spAutoFit/>
              </a:bodyPr>
              <a:lstStyle/>
              <a:p>
                <a:pPr marL="284400" indent="-285750">
                  <a:buFont typeface="Wingdings" panose="05000000000000000000" pitchFamily="2" charset="2"/>
                  <a:buChar char="l"/>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Distribution on certain time point or period.</a:t>
                </a:r>
              </a:p>
              <a:p>
                <a:pPr marL="741600" lvl="1" indent="-285750">
                  <a:buFont typeface="Wingdings" panose="05000000000000000000" pitchFamily="2" charset="2"/>
                  <a:buChar char="l"/>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concentration of trade value in a certain dimension.</a:t>
                </a:r>
              </a:p>
              <a:p>
                <a:pPr/>
                <a14:m>
                  <m:oMathPara xmlns:m="http://schemas.openxmlformats.org/officeDocument/2006/math">
                    <m:oMathParaPr>
                      <m:jc m:val="centerGroup"/>
                    </m:oMathParaPr>
                    <m:oMath xmlns:m="http://schemas.openxmlformats.org/officeDocument/2006/math">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𝐻</m:t>
                          </m:r>
                        </m:e>
                        <m:sub>
                          <m:r>
                            <a:rPr lang="en-US" altLang="zh-CN" sz="1600" i="1">
                              <a:latin typeface="Cambria Math" panose="02040503050406030204" pitchFamily="18" charset="0"/>
                            </a:rPr>
                            <m:t>𝑘</m:t>
                          </m:r>
                        </m:sub>
                      </m:sSub>
                      <m:r>
                        <a:rPr lang="en-US" altLang="zh-CN" sz="1600" i="1">
                          <a:latin typeface="Cambria Math" panose="02040503050406030204" pitchFamily="18" charset="0"/>
                        </a:rPr>
                        <m:t>=</m:t>
                      </m:r>
                      <m:nary>
                        <m:naryPr>
                          <m:chr m:val="∑"/>
                          <m:limLoc m:val="undOvr"/>
                          <m:ctrlPr>
                            <a:rPr lang="zh-CN" altLang="zh-CN" sz="1600" i="1">
                              <a:latin typeface="Cambria Math" panose="02040503050406030204" pitchFamily="18" charset="0"/>
                            </a:rPr>
                          </m:ctrlPr>
                        </m:naryPr>
                        <m:sub>
                          <m:r>
                            <a:rPr lang="en-US" altLang="zh-CN" sz="1600" i="1">
                              <a:latin typeface="Cambria Math" panose="02040503050406030204" pitchFamily="18" charset="0"/>
                            </a:rPr>
                            <m:t>𝑖</m:t>
                          </m:r>
                          <m:r>
                            <a:rPr lang="en-US" altLang="zh-CN" sz="1600" i="1">
                              <a:latin typeface="Cambria Math" panose="02040503050406030204" pitchFamily="18" charset="0"/>
                            </a:rPr>
                            <m:t>=1</m:t>
                          </m:r>
                        </m:sub>
                        <m:sup>
                          <m:r>
                            <a:rPr lang="en-US" altLang="zh-CN" sz="1600" i="1">
                              <a:latin typeface="Cambria Math" panose="02040503050406030204" pitchFamily="18" charset="0"/>
                            </a:rPr>
                            <m:t>𝑘</m:t>
                          </m:r>
                        </m:sup>
                        <m:e>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𝑤</m:t>
                              </m:r>
                            </m:e>
                            <m:sub>
                              <m:r>
                                <a:rPr lang="en-US" altLang="zh-CN" sz="1600" i="1">
                                  <a:latin typeface="Cambria Math" panose="02040503050406030204" pitchFamily="18" charset="0"/>
                                </a:rPr>
                                <m:t>𝑖</m:t>
                              </m:r>
                            </m:sub>
                          </m:sSub>
                        </m:e>
                      </m:nary>
                    </m:oMath>
                  </m:oMathPara>
                </a14:m>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marL="284400" indent="-285750">
                  <a:buFont typeface="Wingdings" panose="05000000000000000000" pitchFamily="2" charset="2"/>
                  <a:buChar char="l"/>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Explore trade structure based on cross-tabulation.</a:t>
                </a:r>
              </a:p>
              <a:p>
                <a:pPr marL="742950" lvl="1" indent="-285750">
                  <a:spcBef>
                    <a:spcPts val="600"/>
                  </a:spcBef>
                  <a:buFont typeface="Wingdings" panose="05000000000000000000" pitchFamily="2" charset="2"/>
                  <a:buChar char="l"/>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commodity category × ownership of enterprise</a:t>
                </a:r>
              </a:p>
              <a:p>
                <a:pPr marL="742950" lvl="1" indent="-285750">
                  <a:spcBef>
                    <a:spcPts val="600"/>
                  </a:spcBef>
                  <a:buFont typeface="Wingdings" panose="05000000000000000000" pitchFamily="2" charset="2"/>
                  <a:buChar char="l"/>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trade country × enterprise size</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11" name="文本框 10"/>
              <p:cNvSpPr txBox="1">
                <a:spLocks noRot="1" noChangeAspect="1" noMove="1" noResize="1" noEditPoints="1" noAdjustHandles="1" noChangeArrowheads="1" noChangeShapeType="1" noTextEdit="1"/>
              </p:cNvSpPr>
              <p:nvPr/>
            </p:nvSpPr>
            <p:spPr>
              <a:xfrm>
                <a:off x="1333161" y="2653538"/>
                <a:ext cx="4862425" cy="2820965"/>
              </a:xfrm>
              <a:prstGeom prst="rect">
                <a:avLst/>
              </a:prstGeom>
              <a:blipFill rotWithShape="1">
                <a:blip r:embed="rId2"/>
                <a:stretch>
                  <a:fillRect l="-878" t="-1080"/>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19" name="文本框 18">
                <a:extLst>
                  <a:ext uri="{FF2B5EF4-FFF2-40B4-BE49-F238E27FC236}">
                    <ele attr="{AE7B35E9-C6D6-4E8B-9ED5-4C26C5953DB0}"/>
                  </a:ext>
                </a:extLst>
              </p:cNvPr>
              <p:cNvSpPr txBox="1"/>
              <p:nvPr/>
            </p:nvSpPr>
            <p:spPr>
              <a:xfrm>
                <a:off x="6773609" y="2652825"/>
                <a:ext cx="4661974" cy="2749214"/>
              </a:xfrm>
              <a:prstGeom prst="rect">
                <a:avLst/>
              </a:prstGeom>
              <a:noFill/>
            </p:spPr>
            <p:txBody>
              <a:bodyPr wrap="square" rtlCol="0">
                <a:spAutoFit/>
              </a:bodyPr>
              <a:lstStyle/>
              <a:p>
                <a:pPr marL="284400" indent="-285750" algn="just">
                  <a:spcBef>
                    <a:spcPts val="600"/>
                  </a:spcBef>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rPr>
                  <a:t>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Comparison between different time.</a:t>
                </a:r>
              </a:p>
              <a:p>
                <a:pPr marL="741600" lvl="1" indent="-285750">
                  <a:lnSpc>
                    <a:spcPct val="80000"/>
                  </a:lnSpc>
                  <a:spcBef>
                    <a:spcPts val="600"/>
                  </a:spcBef>
                  <a:buFont typeface="Wingdings" panose="05000000000000000000" pitchFamily="2" charset="2"/>
                  <a:buChar char="l"/>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compare the changes of concentration in different periods</a:t>
                </a:r>
              </a:p>
              <a:p>
                <a:pPr marL="284400" indent="-285750" algn="just">
                  <a:spcBef>
                    <a:spcPts val="600"/>
                  </a:spcBef>
                  <a:buFont typeface="Wingdings" panose="05000000000000000000" pitchFamily="2" charset="2"/>
                  <a:buChar char="l"/>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Establish indicators to reflect changes in trade structure</a:t>
                </a:r>
              </a:p>
              <a:p>
                <a:pPr marL="742950" lvl="1" indent="-285750" algn="just">
                  <a:lnSpc>
                    <a:spcPct val="80000"/>
                  </a:lnSpc>
                  <a:spcBef>
                    <a:spcPts val="600"/>
                  </a:spcBef>
                  <a:buFont typeface="Wingdings" panose="05000000000000000000" pitchFamily="2" charset="2"/>
                  <a:buChar char="l"/>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Lawrence index: reflect the changes of a certain enterprise’s source countries of import and export</a:t>
                </a:r>
                <a:endParaRPr lang="en-US" altLang="zh-CN" sz="1600" dirty="0">
                  <a:latin typeface="微软雅黑" panose="020B0503020204020204" pitchFamily="34" charset="-122"/>
                  <a:ea typeface="微软雅黑" panose="020B0503020204020204" pitchFamily="34" charset="-122"/>
                </a:endParaRPr>
              </a:p>
              <a:p>
                <a:pPr algn="just"/>
                <a14:m>
                  <m:oMathPara xmlns:m="http://schemas.openxmlformats.org/officeDocument/2006/math">
                    <m:oMathParaPr>
                      <m:jc m:val="centerGroup"/>
                    </m:oMathParaPr>
                    <m:oMath xmlns:m="http://schemas.openxmlformats.org/officeDocument/2006/math">
                      <m:r>
                        <a:rPr lang="en-US" altLang="zh-CN" sz="1400" i="1">
                          <a:latin typeface="Cambria Math" panose="02040503050406030204" pitchFamily="18" charset="0"/>
                        </a:rPr>
                        <m:t>𝐿</m:t>
                      </m:r>
                      <m:r>
                        <a:rPr lang="en-US" altLang="zh-CN" sz="1400" i="1">
                          <a:latin typeface="Cambria Math" panose="02040503050406030204" pitchFamily="18" charset="0"/>
                        </a:rPr>
                        <m:t>=</m:t>
                      </m:r>
                      <m:f>
                        <m:fPr>
                          <m:ctrlPr>
                            <a:rPr lang="zh-CN" altLang="zh-CN" sz="1400" i="1">
                              <a:latin typeface="Cambria Math" panose="02040503050406030204" pitchFamily="18" charset="0"/>
                            </a:rPr>
                          </m:ctrlPr>
                        </m:fPr>
                        <m:num>
                          <m:r>
                            <a:rPr lang="en-US" altLang="zh-CN" sz="1400" i="1">
                              <a:latin typeface="Cambria Math" panose="02040503050406030204" pitchFamily="18" charset="0"/>
                            </a:rPr>
                            <m:t>1</m:t>
                          </m:r>
                        </m:num>
                        <m:den>
                          <m:r>
                            <a:rPr lang="en-US" altLang="zh-CN" sz="1400" i="1">
                              <a:latin typeface="Cambria Math" panose="02040503050406030204" pitchFamily="18" charset="0"/>
                            </a:rPr>
                            <m:t>2</m:t>
                          </m:r>
                        </m:den>
                      </m:f>
                      <m:nary>
                        <m:naryPr>
                          <m:chr m:val="∑"/>
                          <m:limLoc m:val="undOvr"/>
                          <m:ctrlPr>
                            <a:rPr lang="zh-CN" altLang="zh-CN" sz="1400" i="1">
                              <a:latin typeface="Cambria Math" panose="02040503050406030204" pitchFamily="18" charset="0"/>
                            </a:rPr>
                          </m:ctrlPr>
                        </m:naryPr>
                        <m:sub>
                          <m:r>
                            <a:rPr lang="en-US" altLang="zh-CN" sz="1400" i="1">
                              <a:latin typeface="Cambria Math" panose="02040503050406030204" pitchFamily="18" charset="0"/>
                            </a:rPr>
                            <m:t>𝑖</m:t>
                          </m:r>
                          <m:r>
                            <a:rPr lang="en-US" altLang="zh-CN" sz="1400" i="1">
                              <a:latin typeface="Cambria Math" panose="02040503050406030204" pitchFamily="18" charset="0"/>
                            </a:rPr>
                            <m:t>=1</m:t>
                          </m:r>
                        </m:sub>
                        <m:sup>
                          <m:r>
                            <a:rPr lang="en-US" altLang="zh-CN" sz="1400" i="1">
                              <a:latin typeface="Cambria Math" panose="02040503050406030204" pitchFamily="18" charset="0"/>
                            </a:rPr>
                            <m:t>𝑘</m:t>
                          </m:r>
                        </m:sup>
                        <m:e>
                          <m:d>
                            <m:dPr>
                              <m:begChr m:val="|"/>
                              <m:endChr m:val="|"/>
                              <m:ctrlPr>
                                <a:rPr lang="zh-CN" altLang="zh-CN" sz="1400" i="1">
                                  <a:latin typeface="Cambria Math" panose="02040503050406030204" pitchFamily="18" charset="0"/>
                                </a:rPr>
                              </m:ctrlPr>
                            </m:dPr>
                            <m:e>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𝑤</m:t>
                                  </m:r>
                                </m:e>
                                <m:sub>
                                  <m:r>
                                    <a:rPr lang="en-US" altLang="zh-CN" sz="1400" i="1">
                                      <a:latin typeface="Cambria Math" panose="02040503050406030204" pitchFamily="18" charset="0"/>
                                    </a:rPr>
                                    <m:t>𝑖𝑡</m:t>
                                  </m:r>
                                </m:sub>
                              </m:sSub>
                              <m:r>
                                <a:rPr lang="en-US" altLang="zh-CN" sz="1400" i="1">
                                  <a:latin typeface="Cambria Math" panose="02040503050406030204" pitchFamily="18" charset="0"/>
                                </a:rPr>
                                <m:t>−</m:t>
                              </m:r>
                              <m:sSub>
                                <m:sSubPr>
                                  <m:ctrlPr>
                                    <a:rPr lang="zh-CN" altLang="zh-CN" sz="1400" i="1">
                                      <a:latin typeface="Cambria Math" panose="02040503050406030204" pitchFamily="18" charset="0"/>
                                    </a:rPr>
                                  </m:ctrlPr>
                                </m:sSubPr>
                                <m:e>
                                  <m:r>
                                    <a:rPr lang="en-US" altLang="zh-CN" sz="1400" i="1">
                                      <a:latin typeface="Cambria Math" panose="02040503050406030204" pitchFamily="18" charset="0"/>
                                    </a:rPr>
                                    <m:t>𝑤</m:t>
                                  </m:r>
                                </m:e>
                                <m:sub>
                                  <m:r>
                                    <a:rPr lang="en-US" altLang="zh-CN" sz="1400" i="1">
                                      <a:latin typeface="Cambria Math" panose="02040503050406030204" pitchFamily="18" charset="0"/>
                                    </a:rPr>
                                    <m:t>𝑖</m:t>
                                  </m:r>
                                  <m:r>
                                    <a:rPr lang="en-US" altLang="zh-CN" sz="1400" i="1">
                                      <a:latin typeface="Cambria Math" panose="02040503050406030204" pitchFamily="18" charset="0"/>
                                    </a:rPr>
                                    <m:t>,</m:t>
                                  </m:r>
                                  <m:r>
                                    <a:rPr lang="en-US" altLang="zh-CN" sz="1400" i="1">
                                      <a:latin typeface="Cambria Math" panose="02040503050406030204" pitchFamily="18" charset="0"/>
                                    </a:rPr>
                                    <m:t>𝑡</m:t>
                                  </m:r>
                                  <m:r>
                                    <a:rPr lang="en-US" altLang="zh-CN" sz="1400" i="1">
                                      <a:latin typeface="Cambria Math" panose="02040503050406030204" pitchFamily="18" charset="0"/>
                                    </a:rPr>
                                    <m:t>−1</m:t>
                                  </m:r>
                                </m:sub>
                              </m:sSub>
                            </m:e>
                          </m:d>
                        </m:e>
                      </m:nary>
                    </m:oMath>
                  </m:oMathPara>
                </a14:m>
                <a:endParaRPr lang="zh-CN" altLang="zh-CN" sz="1400" dirty="0"/>
              </a:p>
            </p:txBody>
          </p:sp>
        </mc:Choice>
        <mc:Fallback>
          <p:sp>
            <p:nvSpPr>
              <p:cNvPr id="19" name="文本框 18"/>
              <p:cNvSpPr txBox="1">
                <a:spLocks noRot="1" noChangeAspect="1" noMove="1" noResize="1" noEditPoints="1" noAdjustHandles="1" noChangeArrowheads="1" noChangeShapeType="1" noTextEdit="1"/>
              </p:cNvSpPr>
              <p:nvPr/>
            </p:nvSpPr>
            <p:spPr>
              <a:xfrm>
                <a:off x="6773609" y="2652825"/>
                <a:ext cx="4661974" cy="2749214"/>
              </a:xfrm>
              <a:prstGeom prst="rect">
                <a:avLst/>
              </a:prstGeom>
              <a:blipFill rotWithShape="1">
                <a:blip r:embed="rId3"/>
                <a:stretch>
                  <a:fillRect l="-784" t="-1109" r="-1176"/>
                </a:stretch>
              </a:blipFill>
            </p:spPr>
            <p:txBody>
              <a:bodyPr/>
              <a:lstStyle/>
              <a:p>
                <a:r>
                  <a:rPr lang="zh-CN" altLang="en-US">
                    <a:noFill/>
                  </a:rPr>
                  <a:t> </a:t>
                </a:r>
                <a:endParaRPr lang="zh-CN" altLang="en-US">
                  <a:noFill/>
                </a:endParaRPr>
              </a:p>
            </p:txBody>
          </p:sp>
        </mc:Fallback>
      </mc:AlternateContent>
      <p:sp>
        <p:nvSpPr>
          <p:cNvPr id="12" name="日期占位符 11"/>
          <p:cNvSpPr>
            <a:spLocks noGrp="1"/>
          </p:cNvSpPr>
          <p:nvPr>
            <p:ph type="dt" sz="half" idx="10"/>
          </p:nvPr>
        </p:nvSpPr>
        <p:spPr/>
        <p:txBody>
          <a:bodyPr/>
          <a:lstStyle/>
          <a:p>
            <a:fld id="{B1A01049-0DCD-4A3C-B766-BF3815632D76}" type="datetime1">
              <a:rPr lang="zh-CN" altLang="en-US" smtClean="0"/>
            </a:fld>
            <a:endParaRPr lang="zh-CN" altLang="en-US" dirty="0"/>
          </a:p>
        </p:txBody>
      </p:sp>
      <p:sp>
        <p:nvSpPr>
          <p:cNvPr id="13" name="灯片编号占位符 12"/>
          <p:cNvSpPr>
            <a:spLocks noGrp="1"/>
          </p:cNvSpPr>
          <p:nvPr>
            <p:ph type="sldNum" sz="quarter" idx="12"/>
          </p:nvPr>
        </p:nvSpPr>
        <p:spPr/>
        <p:txBody>
          <a:bodyPr/>
          <a:lstStyle/>
          <a:p>
            <a:fld id="{EA8BA1B3-7E7C-4504-A6FA-9CE35AC958C6}" type="slidenum">
              <a:rPr lang="zh-CN" altLang="en-US" smtClean="0"/>
            </a:fld>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4" name="矩形 13"/>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矩形 14"/>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文本框 1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840825" y="1312442"/>
            <a:ext cx="8392335"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Big Data Analysis Framework for integrated Trade-Enterprise</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p:txBody>
          <a:bodyPr/>
          <a:lstStyle/>
          <a:p>
            <a:fld id="{3D204595-C4B7-4E3A-BE6E-F49409CC1F1D}" type="datetime1">
              <a:rPr lang="zh-CN" altLang="en-US" smtClean="0"/>
            </a:fld>
            <a:endParaRPr lang="zh-CN" altLang="en-US"/>
          </a:p>
        </p:txBody>
      </p:sp>
      <p:sp>
        <p:nvSpPr>
          <p:cNvPr id="13" name="灯片编号占位符 12"/>
          <p:cNvSpPr>
            <a:spLocks noGrp="1"/>
          </p:cNvSpPr>
          <p:nvPr>
            <p:ph type="sldNum" sz="quarter" idx="12"/>
          </p:nvPr>
        </p:nvSpPr>
        <p:spPr/>
        <p:txBody>
          <a:bodyPr/>
          <a:lstStyle/>
          <a:p>
            <a:fld id="{EA8BA1B3-7E7C-4504-A6FA-9CE35AC958C6}" type="slidenum">
              <a:rPr lang="zh-CN" altLang="en-US" smtClean="0"/>
            </a:fld>
            <a:endParaRPr lang="zh-CN" altLang="en-US"/>
          </a:p>
        </p:txBody>
      </p:sp>
      <p:graphicFrame>
        <p:nvGraphicFramePr>
          <p:cNvPr id="4" name="图示 3"/>
          <p:cNvGraphicFramePr/>
          <p:nvPr/>
        </p:nvGraphicFramePr>
        <p:xfrm>
          <a:off x="2500171" y="2183130"/>
          <a:ext cx="7981139" cy="4003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4" name="矩形 13"/>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矩形 14"/>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文本框 1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951361" y="1395835"/>
            <a:ext cx="4942431"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Visualization - Structure Trend Chart</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pic>
        <p:nvPicPr>
          <p:cNvPr id="12" name="图片 11" descr="C:\Users\cn\AppData\Local\Temp\WeChat Files\69597fb19ea8d385556dfadbdc06227.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490" y="2626806"/>
            <a:ext cx="4181739" cy="2751280"/>
          </a:xfrm>
          <a:prstGeom prst="rect">
            <a:avLst/>
          </a:prstGeom>
          <a:noFill/>
          <a:ln>
            <a:noFill/>
          </a:ln>
        </p:spPr>
      </p:pic>
      <p:pic>
        <p:nvPicPr>
          <p:cNvPr id="13" name="图片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6229" y="2748364"/>
            <a:ext cx="1215184" cy="2629722"/>
          </a:xfrm>
          <a:prstGeom prst="rect">
            <a:avLst/>
          </a:prstGeom>
          <a:noFill/>
        </p:spPr>
      </p:pic>
      <p:pic>
        <p:nvPicPr>
          <p:cNvPr id="17" name="图片 1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4342" y="2683814"/>
            <a:ext cx="4800600" cy="2886997"/>
          </a:xfrm>
          <a:prstGeom prst="rect">
            <a:avLst/>
          </a:prstGeom>
          <a:noFill/>
        </p:spPr>
      </p:pic>
      <p:sp>
        <p:nvSpPr>
          <p:cNvPr id="2" name="矩形 1"/>
          <p:cNvSpPr/>
          <p:nvPr/>
        </p:nvSpPr>
        <p:spPr>
          <a:xfrm>
            <a:off x="2825393" y="5555638"/>
            <a:ext cx="1326255" cy="307777"/>
          </a:xfrm>
          <a:prstGeom prst="rect">
            <a:avLst/>
          </a:prstGeom>
        </p:spPr>
        <p:txBody>
          <a:bodyPr wrap="square">
            <a:spAutoFit/>
          </a:bodyPr>
          <a:lstStyle/>
          <a:p>
            <a:pPr algn="just"/>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trade map</a:t>
            </a:r>
            <a:endParaRPr lang="zh-CN" altLang="en-US" sz="1400" dirty="0">
              <a:latin typeface="微软雅黑" panose="020B0503020204020204" pitchFamily="34" charset="-122"/>
              <a:ea typeface="微软雅黑" panose="020B0503020204020204" pitchFamily="34" charset="-122"/>
            </a:endParaRPr>
          </a:p>
        </p:txBody>
      </p:sp>
      <p:sp>
        <p:nvSpPr>
          <p:cNvPr id="10" name="矩形 9"/>
          <p:cNvSpPr/>
          <p:nvPr/>
        </p:nvSpPr>
        <p:spPr>
          <a:xfrm>
            <a:off x="8763576" y="5555638"/>
            <a:ext cx="1206062" cy="307777"/>
          </a:xfrm>
          <a:prstGeom prst="rect">
            <a:avLst/>
          </a:prstGeom>
        </p:spPr>
        <p:txBody>
          <a:bodyPr wrap="square">
            <a:spAutoFit/>
          </a:bodyPr>
          <a:lstStyle/>
          <a:p>
            <a:pPr algn="just"/>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brick map</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日期占位符 10"/>
          <p:cNvSpPr>
            <a:spLocks noGrp="1"/>
          </p:cNvSpPr>
          <p:nvPr>
            <p:ph type="dt" sz="half" idx="10"/>
          </p:nvPr>
        </p:nvSpPr>
        <p:spPr/>
        <p:txBody>
          <a:bodyPr/>
          <a:lstStyle/>
          <a:p>
            <a:fld id="{8CCFCDC5-FF21-4CBF-AFA6-1C767121CF41}" type="datetime1">
              <a:rPr lang="zh-CN" altLang="en-US" smtClean="0"/>
            </a:fld>
            <a:endParaRPr lang="zh-CN" altLang="en-US"/>
          </a:p>
        </p:txBody>
      </p:sp>
      <p:sp>
        <p:nvSpPr>
          <p:cNvPr id="18" name="灯片编号占位符 17"/>
          <p:cNvSpPr>
            <a:spLocks noGrp="1"/>
          </p:cNvSpPr>
          <p:nvPr>
            <p:ph type="sldNum" sz="quarter" idx="12"/>
          </p:nvPr>
        </p:nvSpPr>
        <p:spPr/>
        <p:txBody>
          <a:bodyPr/>
          <a:lstStyle/>
          <a:p>
            <a:fld id="{EA8BA1B3-7E7C-4504-A6FA-9CE35AC958C6}" type="slidenum">
              <a:rPr lang="zh-CN" altLang="en-US" smtClean="0"/>
            </a:fld>
            <a:endParaRPr lang="zh-CN" altLang="en-US"/>
          </a:p>
        </p:txBody>
      </p:sp>
      <p:sp>
        <p:nvSpPr>
          <p:cNvPr id="19" name="矩形 18"/>
          <p:cNvSpPr/>
          <p:nvPr/>
        </p:nvSpPr>
        <p:spPr>
          <a:xfrm>
            <a:off x="1041006" y="2149031"/>
            <a:ext cx="8786166" cy="338554"/>
          </a:xfrm>
          <a:prstGeom prst="rect">
            <a:avLst/>
          </a:prstGeom>
        </p:spPr>
        <p:txBody>
          <a:bodyPr wrap="square">
            <a:spAutoFit/>
          </a:bodyPr>
          <a:lstStyle/>
          <a:p>
            <a:pPr algn="just"/>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 commodity of an enterprise above scale: trade country × trade mode</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4" name="矩形 13"/>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矩形 14"/>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文本框 1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964380" y="1366648"/>
            <a:ext cx="5930406"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Visualization - Commodity Monitory Chart</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pic>
        <p:nvPicPr>
          <p:cNvPr id="13" name="图片 12" descr="C:\Users\cn\AppData\Local\Temp\WeChat Files\00e8d21f251cce1782509e9492e610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9211" y="2206722"/>
            <a:ext cx="7273577" cy="3379333"/>
          </a:xfrm>
          <a:prstGeom prst="rect">
            <a:avLst/>
          </a:prstGeom>
          <a:noFill/>
          <a:ln>
            <a:noFill/>
          </a:ln>
        </p:spPr>
      </p:pic>
      <p:sp>
        <p:nvSpPr>
          <p:cNvPr id="11" name="矩形 10"/>
          <p:cNvSpPr/>
          <p:nvPr/>
        </p:nvSpPr>
        <p:spPr>
          <a:xfrm>
            <a:off x="3465894" y="5716973"/>
            <a:ext cx="5510465" cy="307777"/>
          </a:xfrm>
          <a:prstGeom prst="rect">
            <a:avLst/>
          </a:prstGeom>
        </p:spPr>
        <p:txBody>
          <a:bodyPr wrap="square">
            <a:spAutoFit/>
          </a:bodyPr>
          <a:lstStyle/>
          <a:p>
            <a:pPr algn="ct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thermal diagram  of imported commodity</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日期占位符 1"/>
          <p:cNvSpPr>
            <a:spLocks noGrp="1"/>
          </p:cNvSpPr>
          <p:nvPr>
            <p:ph type="dt" sz="half" idx="10"/>
          </p:nvPr>
        </p:nvSpPr>
        <p:spPr/>
        <p:txBody>
          <a:bodyPr/>
          <a:lstStyle/>
          <a:p>
            <a:fld id="{A98829D3-8080-4315-8364-2AEB33625009}" type="datetime1">
              <a:rPr lang="zh-CN" altLang="en-US" smtClean="0"/>
            </a:fld>
            <a:endParaRPr lang="zh-CN" altLang="en-US"/>
          </a:p>
        </p:txBody>
      </p:sp>
      <p:sp>
        <p:nvSpPr>
          <p:cNvPr id="18" name="灯片编号占位符 17"/>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4" name="矩形 13"/>
          <p:cNvSpPr/>
          <p:nvPr/>
        </p:nvSpPr>
        <p:spPr>
          <a:xfrm>
            <a:off x="408474" y="119519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矩形 14"/>
          <p:cNvSpPr/>
          <p:nvPr/>
        </p:nvSpPr>
        <p:spPr>
          <a:xfrm>
            <a:off x="555671" y="137566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文本框 1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1037711" y="1195198"/>
            <a:ext cx="4136429"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Visualization - Dynamic Graph</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pic>
        <p:nvPicPr>
          <p:cNvPr id="12" name="图片 11">
            <a:hlinkClick r:id="rId2"/>
          </p:cNvPr>
          <p:cNvPicPr/>
          <p:nvPr/>
        </p:nvPicPr>
        <p:blipFill>
          <a:blip r:embed="rId3" cstate="print">
            <a:extLst>
              <a:ext uri="{28A0092B-C50C-407E-A947-70E740481C1C}">
                <a14:useLocalDpi xmlns:a14="http://schemas.microsoft.com/office/drawing/2010/main" val="0"/>
              </a:ext>
            </a:extLst>
          </a:blip>
          <a:stretch>
            <a:fillRect/>
          </a:stretch>
        </p:blipFill>
        <p:spPr>
          <a:xfrm>
            <a:off x="3672289" y="1895459"/>
            <a:ext cx="4847421" cy="4251623"/>
          </a:xfrm>
          <a:prstGeom prst="rect">
            <a:avLst/>
          </a:prstGeom>
        </p:spPr>
      </p:pic>
      <p:sp>
        <p:nvSpPr>
          <p:cNvPr id="2" name="矩形 1"/>
          <p:cNvSpPr/>
          <p:nvPr/>
        </p:nvSpPr>
        <p:spPr>
          <a:xfrm>
            <a:off x="4574667" y="6162581"/>
            <a:ext cx="2637663" cy="307777"/>
          </a:xfrm>
          <a:prstGeom prst="rect">
            <a:avLst/>
          </a:prstGeom>
        </p:spPr>
        <p:txBody>
          <a:bodyPr wrap="square">
            <a:spAutoFit/>
          </a:bodyPr>
          <a:lstStyle/>
          <a:p>
            <a:pPr algn="just"/>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dynamic chart of trade value</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日期占位符 10"/>
          <p:cNvSpPr>
            <a:spLocks noGrp="1"/>
          </p:cNvSpPr>
          <p:nvPr>
            <p:ph type="dt" sz="half" idx="10"/>
          </p:nvPr>
        </p:nvSpPr>
        <p:spPr/>
        <p:txBody>
          <a:bodyPr/>
          <a:lstStyle/>
          <a:p>
            <a:fld id="{51613217-28C2-4064-A58F-9DB61DDCE0A9}" type="datetime1">
              <a:rPr lang="zh-CN" altLang="en-US" smtClean="0"/>
            </a:fld>
            <a:endParaRPr lang="zh-CN" altLang="en-US"/>
          </a:p>
        </p:txBody>
      </p:sp>
      <p:sp>
        <p:nvSpPr>
          <p:cNvPr id="17" name="灯片编号占位符 16"/>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4" name="矩形 13"/>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矩形 14"/>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文本框 1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964380" y="1366649"/>
            <a:ext cx="2617020"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Network Analysis</a:t>
            </a:r>
            <a:endParaRPr lang="en-US" altLang="zh-CN" sz="2000" b="1" dirty="0">
              <a:solidFill>
                <a:prstClr val="black"/>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64380" y="2100387"/>
            <a:ext cx="10744144" cy="3445623"/>
          </a:xfrm>
          <a:prstGeom prst="rect">
            <a:avLst/>
          </a:prstGeom>
          <a:noFill/>
        </p:spPr>
        <p:txBody>
          <a:bodyPr wrap="square" rtlCol="0">
            <a:spAutoFit/>
          </a:bodyPr>
          <a:lstStyle/>
          <a:p>
            <a:pPr marL="285750" indent="-285750">
              <a:lnSpc>
                <a:spcPct val="140000"/>
              </a:lnSpc>
              <a:buFont typeface="Wingdings" panose="05000000000000000000" pitchFamily="2" charset="2"/>
              <a:buChar char="l"/>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Network construction</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40000"/>
              </a:lnSpc>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enterprise network; </a:t>
            </a:r>
            <a:r>
              <a:rPr lang="en-US" altLang="zh-CN" sz="2000" dirty="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commodity network</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country network</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40000"/>
              </a:lnSpc>
              <a:spcBef>
                <a:spcPts val="1200"/>
              </a:spcBef>
              <a:buFont typeface="Wingdings" panose="05000000000000000000" pitchFamily="2" charset="2"/>
              <a:buChar char="l"/>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Network analysis</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742950" lvl="1" indent="-285750">
              <a:lnSpc>
                <a:spcPct val="140000"/>
              </a:lnSpc>
              <a:spcBef>
                <a:spcPts val="600"/>
              </a:spcBef>
              <a:buFont typeface="Wingdings" panose="05000000000000000000" pitchFamily="2" charset="2"/>
              <a:buChar char="l"/>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General analysis: network diameter, connected components, path length, degree distribution, clustering coefficient, network density</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742950" lvl="1" indent="-285750">
              <a:lnSpc>
                <a:spcPct val="140000"/>
              </a:lnSpc>
              <a:spcBef>
                <a:spcPts val="600"/>
              </a:spcBef>
              <a:buFont typeface="Wingdings" panose="05000000000000000000" pitchFamily="2" charset="2"/>
              <a:buChar char="l"/>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Node centrality: degree centrality, closeness centrality, intermediation</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742950" lvl="1" indent="-285750">
              <a:lnSpc>
                <a:spcPct val="140000"/>
              </a:lnSpc>
              <a:spcBef>
                <a:spcPts val="600"/>
              </a:spcBef>
              <a:buFont typeface="Wingdings" panose="05000000000000000000" pitchFamily="2" charset="2"/>
              <a:buChar char="l"/>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Community discovery: FN algorithm, spectral clustering algorithm</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日期占位符 9"/>
          <p:cNvSpPr>
            <a:spLocks noGrp="1"/>
          </p:cNvSpPr>
          <p:nvPr>
            <p:ph type="dt" sz="half" idx="10"/>
          </p:nvPr>
        </p:nvSpPr>
        <p:spPr/>
        <p:txBody>
          <a:bodyPr/>
          <a:lstStyle/>
          <a:p>
            <a:fld id="{C610390B-B8F1-4FB1-8824-FB186D5CA662}" type="datetime1">
              <a:rPr lang="zh-CN" altLang="en-US" smtClean="0"/>
            </a:fld>
            <a:endParaRPr lang="zh-CN" altLang="en-US" dirty="0"/>
          </a:p>
        </p:txBody>
      </p:sp>
      <p:sp>
        <p:nvSpPr>
          <p:cNvPr id="11" name="灯片编号占位符 10"/>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cn\Desktop\海关Rcode\Rplot01.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589055"/>
            <a:ext cx="6562854" cy="4902368"/>
          </a:xfrm>
          <a:prstGeom prst="rect">
            <a:avLst/>
          </a:prstGeom>
          <a:noFill/>
          <a:ln>
            <a:noFill/>
          </a:ln>
        </p:spPr>
      </p:pic>
      <p:pic>
        <p:nvPicPr>
          <p:cNvPr id="8" name="图片 7"/>
          <p:cNvPicPr>
            <a:picLocks noChangeAspect="1"/>
          </p:cNvPicPr>
          <p:nvPr/>
        </p:nvPicPr>
        <p:blipFill rotWithShape="1">
          <a:blip r:embed="rId2" cstate="screen"/>
          <a:srcRect r="22241"/>
          <a:stretch>
            <a:fillRect/>
          </a:stretch>
        </p:blipFill>
        <p:spPr>
          <a:xfrm>
            <a:off x="304656" y="234114"/>
            <a:ext cx="2520737" cy="898421"/>
          </a:xfrm>
          <a:prstGeom prst="rect">
            <a:avLst/>
          </a:prstGeom>
        </p:spPr>
      </p:pic>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4" name="矩形 13"/>
          <p:cNvSpPr/>
          <p:nvPr/>
        </p:nvSpPr>
        <p:spPr>
          <a:xfrm>
            <a:off x="408474" y="117102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矩形 14"/>
          <p:cNvSpPr/>
          <p:nvPr/>
        </p:nvSpPr>
        <p:spPr>
          <a:xfrm>
            <a:off x="555671" y="135149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0" name="文本框 9"/>
          <p:cNvSpPr txBox="1"/>
          <p:nvPr/>
        </p:nvSpPr>
        <p:spPr>
          <a:xfrm>
            <a:off x="1620559" y="5877088"/>
            <a:ext cx="3921681"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soybean</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HS1201</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trade network</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2017</a:t>
            </a:r>
            <a:endParaRPr lang="zh-CN" altLang="en-US" sz="1400" dirty="0">
              <a:latin typeface="微软雅黑" panose="020B0503020204020204" pitchFamily="34" charset="-122"/>
              <a:ea typeface="微软雅黑" panose="020B0503020204020204" pitchFamily="34" charset="-122"/>
            </a:endParaRPr>
          </a:p>
        </p:txBody>
      </p:sp>
      <p:sp>
        <p:nvSpPr>
          <p:cNvPr id="11" name="矩形 10"/>
          <p:cNvSpPr/>
          <p:nvPr/>
        </p:nvSpPr>
        <p:spPr>
          <a:xfrm>
            <a:off x="7027739" y="2689516"/>
            <a:ext cx="4047932" cy="238280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50000"/>
              </a:lnSpc>
              <a:buFont typeface="Wingdings" panose="05000000000000000000" pitchFamily="2" charset="2"/>
              <a:buChar char="l"/>
            </a:pPr>
            <a:r>
              <a:rPr lang="en-US" altLang="zh-CN" sz="1600" dirty="0">
                <a:latin typeface="微软雅黑" panose="020B0503020204020204" pitchFamily="34" charset="-122"/>
                <a:ea typeface="微软雅黑" panose="020B0503020204020204" pitchFamily="34" charset="-122"/>
              </a:rPr>
              <a:t>Directed weighted graph</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en-US" altLang="zh-CN" sz="1600" dirty="0">
                <a:latin typeface="微软雅黑" panose="020B0503020204020204" pitchFamily="34" charset="-122"/>
                <a:ea typeface="微软雅黑" panose="020B0503020204020204" pitchFamily="34" charset="-122"/>
              </a:rPr>
              <a:t>Node: (main) country</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en-US" altLang="zh-CN" sz="1600" dirty="0">
                <a:latin typeface="微软雅黑" panose="020B0503020204020204" pitchFamily="34" charset="-122"/>
                <a:ea typeface="微软雅黑" panose="020B0503020204020204" pitchFamily="34" charset="-122"/>
              </a:rPr>
              <a:t>Edge weight: import/export volume</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en-US" altLang="zh-CN" sz="1600" dirty="0">
                <a:latin typeface="微软雅黑" panose="020B0503020204020204" pitchFamily="34" charset="-122"/>
                <a:ea typeface="微软雅黑" panose="020B0503020204020204" pitchFamily="34" charset="-122"/>
              </a:rPr>
              <a:t>Network density</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0.235</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en-US" altLang="zh-CN" sz="1600" dirty="0">
                <a:latin typeface="微软雅黑" panose="020B0503020204020204" pitchFamily="34" charset="-122"/>
                <a:ea typeface="微软雅黑" panose="020B0503020204020204" pitchFamily="34" charset="-122"/>
              </a:rPr>
              <a:t>Clustering coefficient</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0.485</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en-US" altLang="zh-CN" sz="1600" dirty="0">
                <a:latin typeface="微软雅黑" panose="020B0503020204020204" pitchFamily="34" charset="-122"/>
                <a:ea typeface="微软雅黑" panose="020B0503020204020204" pitchFamily="34" charset="-122"/>
              </a:rPr>
              <a:t>Network diameter</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3</a:t>
            </a:r>
            <a:endParaRPr lang="zh-CN" altLang="en-US" sz="1600" dirty="0">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p:txBody>
          <a:bodyPr/>
          <a:lstStyle/>
          <a:p>
            <a:fld id="{4573B306-DEE4-4088-BC1B-90E59E1C1C27}" type="datetime1">
              <a:rPr lang="zh-CN" altLang="en-US" smtClean="0"/>
            </a:fld>
            <a:endParaRPr lang="zh-CN" altLang="en-US"/>
          </a:p>
        </p:txBody>
      </p:sp>
      <p:sp>
        <p:nvSpPr>
          <p:cNvPr id="12" name="灯片编号占位符 11"/>
          <p:cNvSpPr>
            <a:spLocks noGrp="1"/>
          </p:cNvSpPr>
          <p:nvPr>
            <p:ph type="sldNum" sz="quarter" idx="12"/>
          </p:nvPr>
        </p:nvSpPr>
        <p:spPr/>
        <p:txBody>
          <a:bodyPr/>
          <a:lstStyle/>
          <a:p>
            <a:fld id="{EA8BA1B3-7E7C-4504-A6FA-9CE35AC958C6}" type="slidenum">
              <a:rPr lang="zh-CN" altLang="en-US" smtClean="0"/>
            </a:fld>
            <a:endParaRPr lang="zh-CN" altLang="en-US"/>
          </a:p>
        </p:txBody>
      </p:sp>
      <p:sp>
        <p:nvSpPr>
          <p:cNvPr id="16" name="文本框 1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1085025" y="1243320"/>
            <a:ext cx="5288601" cy="396583"/>
          </a:xfrm>
          <a:prstGeom prst="rect">
            <a:avLst/>
          </a:prstGeom>
          <a:noFill/>
        </p:spPr>
        <p:txBody>
          <a:bodyPr wrap="square" rtlCol="0">
            <a:spAutoFit/>
          </a:bodyPr>
          <a:lstStyle/>
          <a:p>
            <a:pPr>
              <a:lnSpc>
                <a:spcPct val="120000"/>
              </a:lnSpc>
            </a:pPr>
            <a:r>
              <a:rPr lang="en-US" altLang="zh-CN" b="1" dirty="0">
                <a:solidFill>
                  <a:prstClr val="black"/>
                </a:solidFill>
                <a:latin typeface="微软雅黑" panose="020B0503020204020204" pitchFamily="34" charset="-122"/>
                <a:ea typeface="微软雅黑" panose="020B0503020204020204" pitchFamily="34" charset="-122"/>
              </a:rPr>
              <a:t>Network of Commodity Trading Countries</a:t>
            </a:r>
            <a:endParaRPr lang="en-US" altLang="zh-CN" b="1" dirty="0">
              <a:solidFill>
                <a:prstClr val="black"/>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085025" y="1598802"/>
            <a:ext cx="7525575" cy="362792"/>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en-US" altLang="zh-CN" sz="1600" dirty="0">
                <a:solidFill>
                  <a:prstClr val="black"/>
                </a:solidFill>
                <a:latin typeface="微软雅黑" panose="020B0503020204020204" pitchFamily="34" charset="-122"/>
                <a:ea typeface="微软雅黑" panose="020B0503020204020204" pitchFamily="34" charset="-122"/>
              </a:rPr>
              <a:t>R</a:t>
            </a:r>
            <a:r>
              <a:rPr kumimoji="0" lang="en-US" altLang="zh-CN" sz="160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cs"/>
              </a:rPr>
              <a:t>eflecting</a:t>
            </a:r>
            <a:r>
              <a:rPr kumimoji="0" lang="en-US" altLang="zh-CN"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the trade situation, trade relations and strategic position</a:t>
            </a:r>
            <a:endParaRPr kumimoji="0" lang="en-US" altLang="en-US"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4" name="矩形 13"/>
          <p:cNvSpPr/>
          <p:nvPr/>
        </p:nvSpPr>
        <p:spPr>
          <a:xfrm>
            <a:off x="304656" y="114161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矩形 14"/>
          <p:cNvSpPr/>
          <p:nvPr/>
        </p:nvSpPr>
        <p:spPr>
          <a:xfrm>
            <a:off x="451853" y="132208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文本框 1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860555" y="1071712"/>
            <a:ext cx="4447161"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Network Centrality of Soybean</a:t>
            </a:r>
            <a:endParaRPr lang="zh-CN" altLang="en-US" sz="2000" b="1" dirty="0">
              <a:solidFill>
                <a:prstClr val="black"/>
              </a:solidFill>
              <a:latin typeface="微软雅黑" panose="020B0503020204020204" pitchFamily="34" charset="-122"/>
              <a:ea typeface="微软雅黑" panose="020B0503020204020204" pitchFamily="34" charset="-122"/>
            </a:endParaRPr>
          </a:p>
        </p:txBody>
      </p:sp>
      <p:graphicFrame>
        <p:nvGraphicFramePr>
          <p:cNvPr id="11" name="表格 10"/>
          <p:cNvGraphicFramePr>
            <a:graphicFrameLocks noGrp="1"/>
          </p:cNvGraphicFramePr>
          <p:nvPr/>
        </p:nvGraphicFramePr>
        <p:xfrm>
          <a:off x="1848862" y="1737959"/>
          <a:ext cx="8650973" cy="4706022"/>
        </p:xfrm>
        <a:graphic>
          <a:graphicData uri="http://schemas.openxmlformats.org/drawingml/2006/table">
            <a:tbl>
              <a:tblPr firstRow="1" firstCol="1" bandRow="1"/>
              <a:tblGrid>
                <a:gridCol w="2239662"/>
                <a:gridCol w="1310247"/>
                <a:gridCol w="1727242"/>
                <a:gridCol w="1954924"/>
                <a:gridCol w="1418898"/>
              </a:tblGrid>
              <a:tr h="434197">
                <a:tc>
                  <a:txBody>
                    <a:bodyPr/>
                    <a:lstStyle/>
                    <a:p>
                      <a:pPr indent="0" algn="ctr">
                        <a:lnSpc>
                          <a:spcPts val="1700"/>
                        </a:lnSpc>
                        <a:spcAft>
                          <a:spcPts val="0"/>
                        </a:spcAft>
                      </a:pPr>
                      <a:r>
                        <a:rPr lang="en-US" alt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Country/Region</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ts val="1700"/>
                        </a:lnSpc>
                        <a:spcAft>
                          <a:spcPts val="0"/>
                        </a:spcAft>
                      </a:pPr>
                      <a:r>
                        <a:rPr lang="en-US" alt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Out-Degree</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ts val="1700"/>
                        </a:lnSpc>
                        <a:spcAft>
                          <a:spcPts val="0"/>
                        </a:spcAft>
                      </a:pPr>
                      <a:r>
                        <a:rPr lang="en-US" alt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In-Degree</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ts val="1700"/>
                        </a:lnSpc>
                        <a:spcAft>
                          <a:spcPts val="0"/>
                        </a:spcAft>
                      </a:pPr>
                      <a:r>
                        <a:rPr lang="en-US" alt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Closeness Centrality</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ts val="1700"/>
                        </a:lnSpc>
                        <a:spcAft>
                          <a:spcPts val="0"/>
                        </a:spcAft>
                      </a:pPr>
                      <a:r>
                        <a:rPr lang="en-US" alt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rPr>
                        <a:t> Intermediary</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485">
                <a:tc>
                  <a:txBody>
                    <a:bodyPr/>
                    <a:lstStyle/>
                    <a:p>
                      <a:pPr indent="0" algn="ctr">
                        <a:lnSpc>
                          <a:spcPts val="1700"/>
                        </a:lnSpc>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Brazil</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ts val="1700"/>
                        </a:lnSpc>
                        <a:spcAft>
                          <a:spcPts val="0"/>
                        </a:spcAft>
                      </a:pPr>
                      <a:r>
                        <a:rPr lang="en-US" sz="1400" b="1" kern="100" dirty="0">
                          <a:effectLst/>
                          <a:latin typeface="微软雅黑" panose="020B0503020204020204" pitchFamily="34" charset="-122"/>
                          <a:ea typeface="微软雅黑" panose="020B0503020204020204" pitchFamily="34" charset="-122"/>
                          <a:cs typeface="Times New Roman" panose="02020603050405020304" pitchFamily="18" charset="0"/>
                        </a:rPr>
                        <a:t>0.647</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0.118</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5.15E-08</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w="12700" cap="flat" cmpd="sng" algn="ctr">
                      <a:solidFill>
                        <a:srgbClr val="000000"/>
                      </a:solidFill>
                      <a:prstDash val="solid"/>
                      <a:round/>
                      <a:headEnd type="none" w="med" len="med"/>
                      <a:tailEnd type="none" w="med" len="med"/>
                    </a:lnT>
                    <a:lnB>
                      <a:noFill/>
                    </a:lnB>
                  </a:tcPr>
                </a:tc>
              </a:tr>
              <a:tr h="230485">
                <a:tc>
                  <a:txBody>
                    <a:bodyPr/>
                    <a:lstStyle/>
                    <a:p>
                      <a:pPr indent="0" algn="ctr">
                        <a:lnSpc>
                          <a:spcPts val="1700"/>
                        </a:lnSpc>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Canada</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b="1" kern="100" dirty="0">
                          <a:effectLst/>
                          <a:latin typeface="微软雅黑" panose="020B0503020204020204" pitchFamily="34" charset="-122"/>
                          <a:ea typeface="微软雅黑" panose="020B0503020204020204" pitchFamily="34" charset="-122"/>
                          <a:cs typeface="Times New Roman" panose="02020603050405020304" pitchFamily="18" charset="0"/>
                        </a:rPr>
                        <a:t>0.647</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0.118</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5.82E-08</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0.287</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r>
              <a:tr h="230485">
                <a:tc>
                  <a:txBody>
                    <a:bodyPr/>
                    <a:lstStyle/>
                    <a:p>
                      <a:pPr indent="0" algn="ctr">
                        <a:lnSpc>
                          <a:spcPts val="1700"/>
                        </a:lnSpc>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China</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0.294</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b="1" kern="100">
                          <a:effectLst/>
                          <a:latin typeface="微软雅黑" panose="020B0503020204020204" pitchFamily="34" charset="-122"/>
                          <a:ea typeface="微软雅黑" panose="020B0503020204020204" pitchFamily="34" charset="-122"/>
                          <a:cs typeface="Times New Roman" panose="02020603050405020304" pitchFamily="18" charset="0"/>
                        </a:rPr>
                        <a:t>0.412</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b="1" kern="100">
                          <a:effectLst/>
                          <a:latin typeface="微软雅黑" panose="020B0503020204020204" pitchFamily="34" charset="-122"/>
                          <a:ea typeface="微软雅黑" panose="020B0503020204020204" pitchFamily="34" charset="-122"/>
                          <a:cs typeface="Times New Roman" panose="02020603050405020304" pitchFamily="18" charset="0"/>
                        </a:rPr>
                        <a:t>7.45E-08</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b="1" kern="100" dirty="0">
                          <a:effectLst/>
                          <a:latin typeface="微软雅黑" panose="020B0503020204020204" pitchFamily="34" charset="-122"/>
                          <a:ea typeface="微软雅黑" panose="020B0503020204020204" pitchFamily="34" charset="-122"/>
                          <a:cs typeface="Times New Roman" panose="02020603050405020304" pitchFamily="18" charset="0"/>
                        </a:rPr>
                        <a:t>0.728</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r>
              <a:tr h="230485">
                <a:tc>
                  <a:txBody>
                    <a:bodyPr/>
                    <a:lstStyle/>
                    <a:p>
                      <a:pPr indent="0" algn="ctr">
                        <a:lnSpc>
                          <a:spcPts val="1700"/>
                        </a:lnSpc>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Germany</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0.118</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b="1" kern="100" dirty="0">
                          <a:effectLst/>
                          <a:latin typeface="微软雅黑" panose="020B0503020204020204" pitchFamily="34" charset="-122"/>
                          <a:ea typeface="微软雅黑" panose="020B0503020204020204" pitchFamily="34" charset="-122"/>
                          <a:cs typeface="Times New Roman" panose="02020603050405020304" pitchFamily="18" charset="0"/>
                        </a:rPr>
                        <a:t>0.412</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b="1" kern="100">
                          <a:effectLst/>
                          <a:latin typeface="微软雅黑" panose="020B0503020204020204" pitchFamily="34" charset="-122"/>
                          <a:ea typeface="微软雅黑" panose="020B0503020204020204" pitchFamily="34" charset="-122"/>
                          <a:cs typeface="Times New Roman" panose="02020603050405020304" pitchFamily="18" charset="0"/>
                        </a:rPr>
                        <a:t>6.69E-08</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r>
              <a:tr h="230485">
                <a:tc>
                  <a:txBody>
                    <a:bodyPr/>
                    <a:lstStyle/>
                    <a:p>
                      <a:pPr indent="0" algn="ctr">
                        <a:lnSpc>
                          <a:spcPts val="1700"/>
                        </a:lnSpc>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Netherlands</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0.118</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b="1" kern="100" dirty="0">
                          <a:effectLst/>
                          <a:latin typeface="微软雅黑" panose="020B0503020204020204" pitchFamily="34" charset="-122"/>
                          <a:ea typeface="微软雅黑" panose="020B0503020204020204" pitchFamily="34" charset="-122"/>
                          <a:cs typeface="Times New Roman" panose="02020603050405020304" pitchFamily="18" charset="0"/>
                        </a:rPr>
                        <a:t>0.471</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6.16E-08</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r>
              <a:tr h="230485">
                <a:tc>
                  <a:txBody>
                    <a:bodyPr/>
                    <a:lstStyle/>
                    <a:p>
                      <a:pPr indent="0" algn="ctr">
                        <a:lnSpc>
                          <a:spcPts val="1700"/>
                        </a:lnSpc>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Paraguay</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b="1" kern="100" dirty="0">
                          <a:effectLst/>
                          <a:latin typeface="微软雅黑" panose="020B0503020204020204" pitchFamily="34" charset="-122"/>
                          <a:ea typeface="微软雅黑" panose="020B0503020204020204" pitchFamily="34" charset="-122"/>
                          <a:cs typeface="Times New Roman" panose="02020603050405020304" pitchFamily="18" charset="0"/>
                        </a:rPr>
                        <a:t>0.588</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0.118</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6.29E-08</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0.390</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r>
              <a:tr h="230485">
                <a:tc>
                  <a:txBody>
                    <a:bodyPr/>
                    <a:lstStyle/>
                    <a:p>
                      <a:pPr indent="0" algn="ctr">
                        <a:lnSpc>
                          <a:spcPts val="1700"/>
                        </a:lnSpc>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Russia</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0.059</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0.235</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3.74E-08</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r>
              <a:tr h="230485">
                <a:tc>
                  <a:txBody>
                    <a:bodyPr/>
                    <a:lstStyle/>
                    <a:p>
                      <a:pPr indent="0" algn="ctr">
                        <a:lnSpc>
                          <a:spcPts val="1700"/>
                        </a:lnSpc>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India</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0.176</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0</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4.60E-08</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r>
              <a:tr h="230485">
                <a:tc>
                  <a:txBody>
                    <a:bodyPr/>
                    <a:lstStyle/>
                    <a:p>
                      <a:pPr indent="0" algn="ctr">
                        <a:lnSpc>
                          <a:spcPts val="1700"/>
                        </a:lnSpc>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USA</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b="1" kern="100">
                          <a:effectLst/>
                          <a:latin typeface="微软雅黑" panose="020B0503020204020204" pitchFamily="34" charset="-122"/>
                          <a:ea typeface="微软雅黑" panose="020B0503020204020204" pitchFamily="34" charset="-122"/>
                          <a:cs typeface="Times New Roman" panose="02020603050405020304" pitchFamily="18" charset="0"/>
                        </a:rPr>
                        <a:t>0.588</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b="1" kern="100" dirty="0">
                          <a:effectLst/>
                          <a:latin typeface="微软雅黑" panose="020B0503020204020204" pitchFamily="34" charset="-122"/>
                          <a:ea typeface="微软雅黑" panose="020B0503020204020204" pitchFamily="34" charset="-122"/>
                          <a:cs typeface="Times New Roman" panose="02020603050405020304" pitchFamily="18" charset="0"/>
                        </a:rPr>
                        <a:t>0.412</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b="1" kern="100" dirty="0">
                          <a:effectLst/>
                          <a:latin typeface="微软雅黑" panose="020B0503020204020204" pitchFamily="34" charset="-122"/>
                          <a:ea typeface="微软雅黑" panose="020B0503020204020204" pitchFamily="34" charset="-122"/>
                          <a:cs typeface="Times New Roman" panose="02020603050405020304" pitchFamily="18" charset="0"/>
                        </a:rPr>
                        <a:t>6.58E-08</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b="1" kern="100">
                          <a:effectLst/>
                          <a:latin typeface="微软雅黑" panose="020B0503020204020204" pitchFamily="34" charset="-122"/>
                          <a:ea typeface="微软雅黑" panose="020B0503020204020204" pitchFamily="34" charset="-122"/>
                          <a:cs typeface="Times New Roman" panose="02020603050405020304" pitchFamily="18" charset="0"/>
                        </a:rPr>
                        <a:t>0.404</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r>
              <a:tr h="232629">
                <a:tc>
                  <a:txBody>
                    <a:bodyPr/>
                    <a:lstStyle/>
                    <a:p>
                      <a:pPr indent="0" algn="ctr">
                        <a:lnSpc>
                          <a:spcPts val="1700"/>
                        </a:lnSpc>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Uruguay</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0.353</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0.118</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5.10E-08</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0.015</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r>
              <a:tr h="230485">
                <a:tc>
                  <a:txBody>
                    <a:bodyPr/>
                    <a:lstStyle/>
                    <a:p>
                      <a:pPr indent="0" algn="ctr">
                        <a:lnSpc>
                          <a:spcPts val="1700"/>
                        </a:lnSpc>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Argentina</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0.294</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0.176</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5.52E-08</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0.140</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r>
              <a:tr h="230485">
                <a:tc>
                  <a:txBody>
                    <a:bodyPr/>
                    <a:lstStyle/>
                    <a:p>
                      <a:pPr indent="0" algn="ctr">
                        <a:lnSpc>
                          <a:spcPts val="1700"/>
                        </a:lnSpc>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Ukraine</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0.294</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0.059</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6.18E-08</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0.338</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r>
              <a:tr h="230485">
                <a:tc>
                  <a:txBody>
                    <a:bodyPr/>
                    <a:lstStyle/>
                    <a:p>
                      <a:pPr indent="0" algn="ctr">
                        <a:lnSpc>
                          <a:spcPts val="1700"/>
                        </a:lnSpc>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Turkey</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0.059</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0.294</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2.45E-08</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0</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r>
              <a:tr h="230485">
                <a:tc>
                  <a:txBody>
                    <a:bodyPr/>
                    <a:lstStyle/>
                    <a:p>
                      <a:pPr indent="0" algn="ctr">
                        <a:lnSpc>
                          <a:spcPts val="1700"/>
                        </a:lnSpc>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Japan</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0.235</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2.79E-08</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0</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r>
              <a:tr h="303277">
                <a:tc>
                  <a:txBody>
                    <a:bodyPr/>
                    <a:lstStyle/>
                    <a:p>
                      <a:pPr indent="0" algn="ctr">
                        <a:lnSpc>
                          <a:spcPts val="1700"/>
                        </a:lnSpc>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Mexico</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0.176</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1.62E-08</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0</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r>
              <a:tr h="230485">
                <a:tc>
                  <a:txBody>
                    <a:bodyPr/>
                    <a:lstStyle/>
                    <a:p>
                      <a:pPr indent="0" algn="ctr">
                        <a:lnSpc>
                          <a:spcPts val="1700"/>
                        </a:lnSpc>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Spain</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b="1" kern="100">
                          <a:effectLst/>
                          <a:latin typeface="微软雅黑" panose="020B0503020204020204" pitchFamily="34" charset="-122"/>
                          <a:ea typeface="微软雅黑" panose="020B0503020204020204" pitchFamily="34" charset="-122"/>
                          <a:cs typeface="Times New Roman" panose="02020603050405020304" pitchFamily="18" charset="0"/>
                        </a:rPr>
                        <a:t>0.529</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b="1" kern="100" dirty="0">
                          <a:effectLst/>
                          <a:latin typeface="微软雅黑" panose="020B0503020204020204" pitchFamily="34" charset="-122"/>
                          <a:ea typeface="微软雅黑" panose="020B0503020204020204" pitchFamily="34" charset="-122"/>
                          <a:cs typeface="Times New Roman" panose="02020603050405020304" pitchFamily="18" charset="0"/>
                        </a:rPr>
                        <a:t>7.13E-08</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0.324</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r>
              <a:tr h="278644">
                <a:tc>
                  <a:txBody>
                    <a:bodyPr/>
                    <a:lstStyle/>
                    <a:p>
                      <a:pPr indent="0" algn="ctr">
                        <a:lnSpc>
                          <a:spcPts val="1700"/>
                        </a:lnSpc>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Other Asian Countries</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0.235</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5.73E-08</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0</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a:noFill/>
                    </a:lnB>
                  </a:tcPr>
                </a:tc>
              </a:tr>
              <a:tr h="230485">
                <a:tc>
                  <a:txBody>
                    <a:bodyPr/>
                    <a:lstStyle/>
                    <a:p>
                      <a:pPr indent="0" algn="ctr">
                        <a:lnSpc>
                          <a:spcPts val="1700"/>
                        </a:lnSpc>
                        <a:spcAft>
                          <a:spcPts val="0"/>
                        </a:spcAft>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Indonesia</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0.118</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gn="ctr">
                        <a:lnSpc>
                          <a:spcPts val="1700"/>
                        </a:lnSpc>
                        <a:spcAft>
                          <a:spcPts val="0"/>
                        </a:spcAft>
                      </a:pPr>
                      <a:r>
                        <a:rPr lang="en-US" sz="1400" kern="100">
                          <a:effectLst/>
                          <a:latin typeface="微软雅黑" panose="020B0503020204020204" pitchFamily="34" charset="-122"/>
                          <a:ea typeface="微软雅黑" panose="020B0503020204020204" pitchFamily="34" charset="-122"/>
                          <a:cs typeface="Times New Roman" panose="02020603050405020304" pitchFamily="18" charset="0"/>
                        </a:rPr>
                        <a:t>5.08E-08</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indent="0" algn="ctr">
                        <a:lnSpc>
                          <a:spcPts val="1700"/>
                        </a:lnSpc>
                        <a:spcAft>
                          <a:spcPts val="0"/>
                        </a:spcAft>
                      </a:pPr>
                      <a:r>
                        <a:rPr lang="en-US" sz="1400" kern="100" dirty="0">
                          <a:effectLst/>
                          <a:latin typeface="微软雅黑" panose="020B0503020204020204" pitchFamily="34" charset="-122"/>
                          <a:ea typeface="微软雅黑" panose="020B0503020204020204" pitchFamily="34" charset="-122"/>
                          <a:cs typeface="Times New Roman" panose="02020603050405020304" pitchFamily="18" charset="0"/>
                        </a:rPr>
                        <a:t>0</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2200" marR="32200" marT="0" marB="0" anchor="ctr">
                    <a:lnL>
                      <a:noFill/>
                    </a:lnL>
                    <a:lnR>
                      <a:noFill/>
                    </a:lnR>
                    <a:lnT>
                      <a:noFill/>
                    </a:lnT>
                    <a:lnB w="28575" cap="flat" cmpd="sng" algn="ctr">
                      <a:solidFill>
                        <a:srgbClr val="000000"/>
                      </a:solidFill>
                      <a:prstDash val="solid"/>
                      <a:round/>
                      <a:headEnd type="none" w="med" len="med"/>
                      <a:tailEnd type="none" w="med" len="med"/>
                    </a:lnB>
                  </a:tcPr>
                </a:tc>
              </a:tr>
            </a:tbl>
          </a:graphicData>
        </a:graphic>
      </p:graphicFrame>
      <p:sp>
        <p:nvSpPr>
          <p:cNvPr id="2" name="日期占位符 1"/>
          <p:cNvSpPr>
            <a:spLocks noGrp="1"/>
          </p:cNvSpPr>
          <p:nvPr>
            <p:ph type="dt" sz="half" idx="10"/>
          </p:nvPr>
        </p:nvSpPr>
        <p:spPr/>
        <p:txBody>
          <a:bodyPr/>
          <a:lstStyle/>
          <a:p>
            <a:fld id="{75F7B5B3-CBEE-41BF-93D1-B4A28F8D1288}" type="datetime1">
              <a:rPr lang="zh-CN" altLang="en-US" smtClean="0"/>
            </a:fld>
            <a:endParaRPr lang="zh-CN" altLang="en-US"/>
          </a:p>
        </p:txBody>
      </p:sp>
      <p:sp>
        <p:nvSpPr>
          <p:cNvPr id="10" name="灯片编号占位符 9"/>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4" name="矩形 13"/>
          <p:cNvSpPr/>
          <p:nvPr/>
        </p:nvSpPr>
        <p:spPr>
          <a:xfrm>
            <a:off x="408474" y="1156443"/>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矩形 14"/>
          <p:cNvSpPr/>
          <p:nvPr/>
        </p:nvSpPr>
        <p:spPr>
          <a:xfrm>
            <a:off x="555671" y="1336908"/>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pic>
        <p:nvPicPr>
          <p:cNvPr id="12" name="图片 11" descr="C:\Users\cn\Desktop\Rplot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687" y="1988173"/>
            <a:ext cx="5064686" cy="3635429"/>
          </a:xfrm>
          <a:prstGeom prst="rect">
            <a:avLst/>
          </a:prstGeom>
          <a:noFill/>
          <a:ln>
            <a:noFill/>
          </a:ln>
        </p:spPr>
      </p:pic>
      <p:pic>
        <p:nvPicPr>
          <p:cNvPr id="17" name="图片 16" descr="C:\Users\cn\Desktop\微信图片_2018111315433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516" y="2393126"/>
            <a:ext cx="4582512" cy="2772000"/>
          </a:xfrm>
          <a:prstGeom prst="rect">
            <a:avLst/>
          </a:prstGeom>
          <a:noFill/>
          <a:ln>
            <a:noFill/>
          </a:ln>
        </p:spPr>
      </p:pic>
      <p:sp>
        <p:nvSpPr>
          <p:cNvPr id="10" name="矩形 9"/>
          <p:cNvSpPr/>
          <p:nvPr/>
        </p:nvSpPr>
        <p:spPr>
          <a:xfrm>
            <a:off x="1764953" y="5362245"/>
            <a:ext cx="4019177" cy="307777"/>
          </a:xfrm>
          <a:prstGeom prst="rect">
            <a:avLst/>
          </a:prstGeom>
        </p:spPr>
        <p:txBody>
          <a:bodyPr wrap="none">
            <a:spAutoFit/>
          </a:bodyPr>
          <a:lstStyle/>
          <a:p>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commodity network path length distribution</a:t>
            </a:r>
            <a:endParaRPr lang="zh-CN" altLang="en-US" sz="1400" dirty="0">
              <a:latin typeface="微软雅黑" panose="020B0503020204020204" pitchFamily="34" charset="-122"/>
              <a:ea typeface="微软雅黑" panose="020B0503020204020204" pitchFamily="34" charset="-122"/>
            </a:endParaRPr>
          </a:p>
        </p:txBody>
      </p:sp>
      <p:sp>
        <p:nvSpPr>
          <p:cNvPr id="11" name="矩形 10"/>
          <p:cNvSpPr/>
          <p:nvPr/>
        </p:nvSpPr>
        <p:spPr>
          <a:xfrm>
            <a:off x="6943327" y="5362245"/>
            <a:ext cx="4121769" cy="307777"/>
          </a:xfrm>
          <a:prstGeom prst="rect">
            <a:avLst/>
          </a:prstGeom>
        </p:spPr>
        <p:txBody>
          <a:bodyPr wrap="none">
            <a:spAutoFit/>
          </a:bodyPr>
          <a:lstStyle/>
          <a:p>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commodity network node degree distribution</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p:cNvSpPr txBox="1"/>
          <p:nvPr/>
        </p:nvSpPr>
        <p:spPr>
          <a:xfrm>
            <a:off x="1328872" y="5996577"/>
            <a:ext cx="7281727" cy="276999"/>
          </a:xfrm>
          <a:prstGeom prst="rect">
            <a:avLst/>
          </a:prstGeom>
          <a:noFill/>
        </p:spPr>
        <p:txBody>
          <a:bodyPr wrap="square" rtlCol="0">
            <a:spAutoFit/>
          </a:bodyPr>
          <a:lstStyle/>
          <a:p>
            <a:r>
              <a:rPr lang="en-US" altLang="zh-CN" sz="1200" dirty="0">
                <a:latin typeface="微软雅黑" panose="020B0503020204020204" pitchFamily="34" charset="-122"/>
                <a:ea typeface="微软雅黑" panose="020B0503020204020204" pitchFamily="34" charset="-122"/>
              </a:rPr>
              <a:t>Data</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Annual import or export commodities of the enterprise</a:t>
            </a:r>
            <a:endParaRPr lang="zh-CN" altLang="en-US" sz="1200" dirty="0">
              <a:latin typeface="微软雅黑" panose="020B0503020204020204" pitchFamily="34" charset="-122"/>
              <a:ea typeface="微软雅黑" panose="020B0503020204020204" pitchFamily="34" charset="-122"/>
            </a:endParaRPr>
          </a:p>
        </p:txBody>
      </p:sp>
      <p:sp>
        <p:nvSpPr>
          <p:cNvPr id="13" name="日期占位符 12"/>
          <p:cNvSpPr>
            <a:spLocks noGrp="1"/>
          </p:cNvSpPr>
          <p:nvPr>
            <p:ph type="dt" sz="half" idx="10"/>
          </p:nvPr>
        </p:nvSpPr>
        <p:spPr/>
        <p:txBody>
          <a:bodyPr/>
          <a:lstStyle/>
          <a:p>
            <a:fld id="{039D8C68-8C63-492E-9B2A-E9A6A14EB078}" type="datetime1">
              <a:rPr lang="zh-CN" altLang="en-US" smtClean="0"/>
            </a:fld>
            <a:endParaRPr lang="zh-CN" altLang="en-US"/>
          </a:p>
        </p:txBody>
      </p:sp>
      <p:sp>
        <p:nvSpPr>
          <p:cNvPr id="18" name="灯片编号占位符 17"/>
          <p:cNvSpPr>
            <a:spLocks noGrp="1"/>
          </p:cNvSpPr>
          <p:nvPr>
            <p:ph type="sldNum" sz="quarter" idx="12"/>
          </p:nvPr>
        </p:nvSpPr>
        <p:spPr/>
        <p:txBody>
          <a:bodyPr/>
          <a:lstStyle/>
          <a:p>
            <a:fld id="{EA8BA1B3-7E7C-4504-A6FA-9CE35AC958C6}" type="slidenum">
              <a:rPr lang="zh-CN" altLang="en-US" smtClean="0"/>
            </a:fld>
            <a:endParaRPr lang="zh-CN" altLang="en-US"/>
          </a:p>
        </p:txBody>
      </p:sp>
      <p:sp>
        <p:nvSpPr>
          <p:cNvPr id="16" name="文本框 1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1060111" y="1183701"/>
            <a:ext cx="2923776" cy="430374"/>
          </a:xfrm>
          <a:prstGeom prst="rect">
            <a:avLst/>
          </a:prstGeom>
          <a:noFill/>
        </p:spPr>
        <p:txBody>
          <a:bodyPr wrap="square" rtlCol="0">
            <a:spAutoFit/>
          </a:bodyPr>
          <a:lstStyle/>
          <a:p>
            <a:pPr>
              <a:lnSpc>
                <a:spcPct val="120000"/>
              </a:lnSpc>
            </a:pPr>
            <a:r>
              <a:rPr lang="en-US" altLang="zh-CN" sz="2000" b="1" dirty="0">
                <a:solidFill>
                  <a:prstClr val="black"/>
                </a:solidFill>
                <a:latin typeface="微软雅黑" panose="020B0503020204020204" pitchFamily="34" charset="-122"/>
                <a:ea typeface="微软雅黑" panose="020B0503020204020204" pitchFamily="34" charset="-122"/>
              </a:rPr>
              <a:t>Commodity Network </a:t>
            </a:r>
            <a:endParaRPr lang="en-US" altLang="zh-CN" sz="2000" b="1" dirty="0">
              <a:solidFill>
                <a:prstClr val="black"/>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060111" y="1577794"/>
            <a:ext cx="10004986" cy="65825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lang="en-US" altLang="zh-CN" sz="1600" dirty="0">
                <a:solidFill>
                  <a:prstClr val="black"/>
                </a:solidFill>
                <a:latin typeface="微软雅黑" panose="020B0503020204020204" pitchFamily="34" charset="-122"/>
                <a:ea typeface="微软雅黑" panose="020B0503020204020204" pitchFamily="34" charset="-122"/>
              </a:rPr>
              <a:t>Identifying</a:t>
            </a:r>
            <a:r>
              <a:rPr kumimoji="0" lang="en-US" altLang="zh-CN"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the strategic value of commodities, digging out core commodities</a:t>
            </a:r>
            <a:r>
              <a:rPr lang="en-US" altLang="zh-CN" sz="1600" dirty="0">
                <a:solidFill>
                  <a:prstClr val="black"/>
                </a:solidFill>
                <a:latin typeface="微软雅黑" panose="020B0503020204020204" pitchFamily="34" charset="-122"/>
                <a:ea typeface="微软雅黑" panose="020B0503020204020204" pitchFamily="34" charset="-122"/>
              </a:rPr>
              <a:t> </a:t>
            </a:r>
            <a:r>
              <a:rPr kumimoji="0" lang="en-US" altLang="zh-CN"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and establishing a new logic for forecasting and early-warning</a:t>
            </a:r>
            <a:endParaRPr kumimoji="0" lang="en-US" altLang="en-US" sz="16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34" name="矩形 33"/>
          <p:cNvSpPr/>
          <p:nvPr/>
        </p:nvSpPr>
        <p:spPr>
          <a:xfrm>
            <a:off x="0" y="2892859"/>
            <a:ext cx="3228536" cy="1188000"/>
          </a:xfrm>
          <a:prstGeom prst="rect">
            <a:avLst/>
          </a:prstGeom>
          <a:solidFill>
            <a:srgbClr val="681425"/>
          </a:solidFill>
          <a:ln>
            <a:solidFill>
              <a:srgbClr val="681425"/>
            </a:solidFill>
          </a:ln>
          <a:effectLst/>
        </p:spPr>
        <p:txBody>
          <a:bodyPr wrap="none" anchor="ctr"/>
          <a:lstStyle/>
          <a:p>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614268" y="3221401"/>
            <a:ext cx="1289007" cy="530915"/>
          </a:xfrm>
          <a:prstGeom prst="rect">
            <a:avLst/>
          </a:prstGeom>
          <a:noFill/>
        </p:spPr>
        <p:txBody>
          <a:bodyPr wrap="none" lIns="68580" tIns="34290" rIns="68580" bIns="34290"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Part</a:t>
            </a:r>
            <a:r>
              <a:rPr lang="zh-CN" altLang="en-US" sz="3000" b="1" dirty="0">
                <a:solidFill>
                  <a:schemeClr val="bg1"/>
                </a:solidFill>
                <a:latin typeface="微软雅黑" panose="020B0503020204020204" pitchFamily="34" charset="-122"/>
                <a:ea typeface="微软雅黑" panose="020B0503020204020204" pitchFamily="34" charset="-122"/>
              </a:rPr>
              <a:t> </a:t>
            </a:r>
            <a:r>
              <a:rPr lang="en-US" altLang="zh-CN" sz="3000" b="1" dirty="0">
                <a:solidFill>
                  <a:schemeClr val="bg1"/>
                </a:solidFill>
                <a:latin typeface="微软雅黑" panose="020B0503020204020204" pitchFamily="34" charset="-122"/>
                <a:ea typeface="微软雅黑" panose="020B0503020204020204" pitchFamily="34" charset="-122"/>
              </a:rPr>
              <a:t>1</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4084059" y="4470942"/>
            <a:ext cx="7330539" cy="143099"/>
          </a:xfrm>
          <a:prstGeom prst="rect">
            <a:avLst/>
          </a:prstGeom>
          <a:solidFill>
            <a:srgbClr val="681425"/>
          </a:solidFill>
          <a:ln>
            <a:solidFill>
              <a:srgbClr val="681425"/>
            </a:solidFill>
          </a:ln>
          <a:effectLst/>
        </p:spPr>
        <p:txBody>
          <a:bodyPr wrap="none" anchor="ctr"/>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7" name="矩形 36"/>
          <p:cNvSpPr/>
          <p:nvPr/>
        </p:nvSpPr>
        <p:spPr>
          <a:xfrm>
            <a:off x="3302392" y="2892859"/>
            <a:ext cx="305972" cy="1188000"/>
          </a:xfrm>
          <a:prstGeom prst="rect">
            <a:avLst/>
          </a:prstGeom>
          <a:solidFill>
            <a:srgbClr val="681425"/>
          </a:solidFill>
          <a:ln>
            <a:solidFill>
              <a:srgbClr val="681425"/>
            </a:solidFill>
          </a:ln>
          <a:effectLst/>
        </p:spPr>
        <p:txBody>
          <a:bodyPr wrap="none" anchor="ctr"/>
          <a:lstStyle/>
          <a:p>
            <a:endParaRPr lang="zh-CN" altLang="en-US" dirty="0">
              <a:solidFill>
                <a:schemeClr val="tx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4084059" y="2639320"/>
            <a:ext cx="7668510" cy="1632143"/>
            <a:chOff x="3766468" y="1212948"/>
            <a:chExt cx="5680153" cy="930564"/>
          </a:xfrm>
        </p:grpSpPr>
        <p:sp>
          <p:nvSpPr>
            <p:cNvPr id="44" name="TextBox 4"/>
            <p:cNvSpPr txBox="1"/>
            <p:nvPr/>
          </p:nvSpPr>
          <p:spPr>
            <a:xfrm>
              <a:off x="3766468" y="1212948"/>
              <a:ext cx="1945090" cy="320248"/>
            </a:xfrm>
            <a:prstGeom prst="rect">
              <a:avLst/>
            </a:prstGeom>
            <a:noFill/>
          </p:spPr>
          <p:txBody>
            <a:bodyPr wrap="none" lIns="68580" tIns="34290" rIns="68580" bIns="34290" rtlCol="0">
              <a:spAutoFit/>
            </a:bodyPr>
            <a:lstStyle/>
            <a:p>
              <a:r>
                <a:rPr lang="en-US" altLang="zh-CN" sz="3200" b="1" dirty="0">
                  <a:solidFill>
                    <a:srgbClr val="AD0B2A"/>
                  </a:solidFill>
                  <a:latin typeface="微软雅黑" panose="020B0503020204020204" pitchFamily="34" charset="-122"/>
                  <a:ea typeface="微软雅黑" panose="020B0503020204020204" pitchFamily="34" charset="-122"/>
                </a:rPr>
                <a:t>Background</a:t>
              </a:r>
              <a:endParaRPr lang="en-US" altLang="zh-CN" sz="3200" b="1" dirty="0">
                <a:solidFill>
                  <a:srgbClr val="AD0B2A"/>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3766468" y="1551528"/>
              <a:ext cx="5680153" cy="591984"/>
            </a:xfrm>
            <a:prstGeom prst="rect">
              <a:avLst/>
            </a:prstGeom>
            <a:noFill/>
          </p:spPr>
          <p:txBody>
            <a:bodyPr wrap="none" lIns="68580" tIns="34290" rIns="68580" bIns="34290" rtlCol="0">
              <a:spAutoFit/>
            </a:bodyPr>
            <a:lstStyle/>
            <a:p>
              <a:pPr marL="342900" indent="-342900">
                <a:lnSpc>
                  <a:spcPct val="120000"/>
                </a:lnSpc>
                <a:buFont typeface="Wingdings" panose="05000000000000000000" pitchFamily="2" charset="2"/>
                <a:buChar char="l"/>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What do we need for trade statistics</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nSpc>
                  <a:spcPct val="120000"/>
                </a:lnSpc>
                <a:buFont typeface="Wingdings" panose="05000000000000000000" pitchFamily="2" charset="2"/>
                <a:buChar char="l"/>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Status quo of trade statistics and enterprise statistics in China</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nSpc>
                  <a:spcPct val="120000"/>
                </a:lnSpc>
                <a:buFont typeface="Wingdings" panose="05000000000000000000" pitchFamily="2" charset="2"/>
                <a:buChar char="l"/>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How to integrate the two systems</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 name="日期占位符 1"/>
          <p:cNvSpPr>
            <a:spLocks noGrp="1"/>
          </p:cNvSpPr>
          <p:nvPr>
            <p:ph type="dt" sz="half" idx="10"/>
          </p:nvPr>
        </p:nvSpPr>
        <p:spPr/>
        <p:txBody>
          <a:bodyPr/>
          <a:lstStyle/>
          <a:p>
            <a:fld id="{0911B1EC-E2FC-4674-8366-A5CD068D1D71}" type="datetime1">
              <a:rPr lang="zh-CN" altLang="en-US" smtClean="0"/>
            </a:fld>
            <a:endParaRPr lang="zh-CN" altLang="en-US"/>
          </a:p>
        </p:txBody>
      </p:sp>
      <p:sp>
        <p:nvSpPr>
          <p:cNvPr id="10" name="灯片编号占位符 9"/>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400" fill="hold"/>
                                        <p:tgtEl>
                                          <p:spTgt spid="37"/>
                                        </p:tgtEl>
                                        <p:attrNameLst>
                                          <p:attrName>ppt_x</p:attrName>
                                        </p:attrNameLst>
                                      </p:cBhvr>
                                      <p:tavLst>
                                        <p:tav tm="0">
                                          <p:val>
                                            <p:strVal val="#ppt_x"/>
                                          </p:val>
                                        </p:tav>
                                        <p:tav tm="100000">
                                          <p:val>
                                            <p:strVal val="#ppt_x"/>
                                          </p:val>
                                        </p:tav>
                                      </p:tavLst>
                                    </p:anim>
                                    <p:anim calcmode="lin" valueType="num">
                                      <p:cBhvr additive="base">
                                        <p:cTn id="11" dur="400" fill="hold"/>
                                        <p:tgtEl>
                                          <p:spTgt spid="37"/>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cn\Desktop\Rplot02.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23148" y="1492539"/>
            <a:ext cx="5899584" cy="5228936"/>
          </a:xfrm>
          <a:prstGeom prst="rect">
            <a:avLst/>
          </a:prstGeom>
          <a:noFill/>
          <a:ln>
            <a:noFill/>
          </a:ln>
        </p:spPr>
      </p:pic>
      <p:pic>
        <p:nvPicPr>
          <p:cNvPr id="8" name="图片 7"/>
          <p:cNvPicPr>
            <a:picLocks noChangeAspect="1"/>
          </p:cNvPicPr>
          <p:nvPr/>
        </p:nvPicPr>
        <p:blipFill rotWithShape="1">
          <a:blip r:embed="rId2" cstate="screen"/>
          <a:srcRect r="22241"/>
          <a:stretch>
            <a:fillRect/>
          </a:stretch>
        </p:blipFill>
        <p:spPr>
          <a:xfrm>
            <a:off x="304656" y="234114"/>
            <a:ext cx="2520737" cy="898421"/>
          </a:xfrm>
          <a:prstGeom prst="rect">
            <a:avLst/>
          </a:prstGeom>
        </p:spPr>
      </p:pic>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4" name="矩形 13"/>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矩形 14"/>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文本框 1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1133689" y="1322239"/>
            <a:ext cx="5405824" cy="517397"/>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Commodity Network Centrality Analysis</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536790" y="2476280"/>
          <a:ext cx="6599622" cy="3921520"/>
        </p:xfrm>
        <a:graphic>
          <a:graphicData uri="http://schemas.openxmlformats.org/drawingml/2006/table">
            <a:tbl>
              <a:tblPr firstRow="1" firstCol="1" bandRow="1"/>
              <a:tblGrid>
                <a:gridCol w="2199874"/>
                <a:gridCol w="2199874"/>
                <a:gridCol w="2199874"/>
              </a:tblGrid>
              <a:tr h="427504">
                <a:tc>
                  <a:txBody>
                    <a:bodyPr/>
                    <a:lstStyle/>
                    <a:p>
                      <a:pPr indent="0" algn="ctr">
                        <a:spcAft>
                          <a:spcPts val="0"/>
                        </a:spcAft>
                      </a:pPr>
                      <a:r>
                        <a:rPr lang="en-US" altLang="zh-CN" sz="1400" b="0" kern="100" dirty="0">
                          <a:effectLst/>
                          <a:latin typeface="微软雅黑" panose="020B0503020204020204" pitchFamily="34" charset="-122"/>
                          <a:ea typeface="微软雅黑" panose="020B0503020204020204" pitchFamily="34" charset="-122"/>
                          <a:cs typeface="Times New Roman" panose="02020603050405020304" pitchFamily="18" charset="0"/>
                        </a:rPr>
                        <a:t>Degree Centrality</a:t>
                      </a:r>
                      <a:endParaRPr lang="zh-CN" sz="14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US" altLang="zh-CN" sz="1400" b="0" kern="100" dirty="0">
                          <a:effectLst/>
                          <a:latin typeface="微软雅黑" panose="020B0503020204020204" pitchFamily="34" charset="-122"/>
                          <a:ea typeface="微软雅黑" panose="020B0503020204020204" pitchFamily="34" charset="-122"/>
                          <a:cs typeface="Times New Roman" panose="02020603050405020304" pitchFamily="18" charset="0"/>
                        </a:rPr>
                        <a:t>Closeness Centrality</a:t>
                      </a:r>
                      <a:endParaRPr lang="zh-CN" sz="14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US" altLang="zh-CN" sz="1400" b="0" kern="100" dirty="0">
                          <a:effectLst/>
                          <a:latin typeface="微软雅黑" panose="020B0503020204020204" pitchFamily="34" charset="-122"/>
                          <a:ea typeface="微软雅黑" panose="020B0503020204020204" pitchFamily="34" charset="-122"/>
                          <a:cs typeface="Times New Roman" panose="02020603050405020304" pitchFamily="18" charset="0"/>
                        </a:rPr>
                        <a:t>Intermediary</a:t>
                      </a:r>
                      <a:endParaRPr lang="zh-CN" sz="14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255">
                <a:tc>
                  <a:txBody>
                    <a:bodyPr/>
                    <a:lstStyle/>
                    <a:p>
                      <a:pPr indent="0" algn="ctr">
                        <a:spcAft>
                          <a:spcPts val="0"/>
                        </a:spcAft>
                      </a:pPr>
                      <a:r>
                        <a:rPr lang="en-US" altLang="zh-CN" sz="1600" kern="100" dirty="0">
                          <a:effectLst/>
                          <a:latin typeface="Times New Roman" panose="02020603050405020304" pitchFamily="18" charset="0"/>
                          <a:ea typeface="微软雅黑" panose="020B0503020204020204" pitchFamily="34" charset="-122"/>
                          <a:cs typeface="Times New Roman" panose="02020603050405020304" pitchFamily="18" charset="0"/>
                        </a:rPr>
                        <a:t>hinge chain parts</a:t>
                      </a:r>
                      <a:endParaRPr lang="zh-CN" sz="16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spcAft>
                          <a:spcPts val="0"/>
                        </a:spcAft>
                      </a:pPr>
                      <a:r>
                        <a:rPr lang="en-US" altLang="zh-CN" sz="1600" kern="100" dirty="0">
                          <a:effectLst/>
                          <a:latin typeface="Times New Roman" panose="02020603050405020304" pitchFamily="18" charset="0"/>
                          <a:ea typeface="微软雅黑" panose="020B0503020204020204" pitchFamily="34" charset="-122"/>
                          <a:cs typeface="Times New Roman" panose="02020603050405020304" pitchFamily="18" charset="0"/>
                        </a:rPr>
                        <a:t>machine parts not listed in other tax numbers in this chapter</a:t>
                      </a:r>
                      <a:endParaRPr lang="zh-CN" sz="16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spcAft>
                          <a:spcPts val="0"/>
                        </a:spcAft>
                      </a:pPr>
                      <a:r>
                        <a:rPr lang="en-US" altLang="zh-CN" sz="1600" kern="100" dirty="0">
                          <a:effectLst/>
                          <a:latin typeface="Times New Roman" panose="02020603050405020304" pitchFamily="18" charset="0"/>
                          <a:ea typeface="微软雅黑" panose="020B0503020204020204" pitchFamily="34" charset="-122"/>
                          <a:cs typeface="Times New Roman" panose="02020603050405020304" pitchFamily="18" charset="0"/>
                        </a:rPr>
                        <a:t>radar display tube parts</a:t>
                      </a:r>
                      <a:endParaRPr lang="zh-CN" sz="16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773939">
                <a:tc>
                  <a:txBody>
                    <a:bodyPr/>
                    <a:lstStyle/>
                    <a:p>
                      <a:pPr indent="0" algn="ctr">
                        <a:spcAft>
                          <a:spcPts val="0"/>
                        </a:spcAft>
                      </a:pPr>
                      <a:r>
                        <a:rPr lang="en-US" altLang="zh-CN" sz="1600" kern="100" dirty="0">
                          <a:effectLst/>
                          <a:latin typeface="Times New Roman" panose="02020603050405020304" pitchFamily="18" charset="0"/>
                          <a:ea typeface="微软雅黑" panose="020B0503020204020204" pitchFamily="34" charset="-122"/>
                          <a:cs typeface="Times New Roman" panose="02020603050405020304" pitchFamily="18" charset="0"/>
                        </a:rPr>
                        <a:t>other leather boots with insole length ≥ 24cm (over ankle)</a:t>
                      </a:r>
                      <a:endParaRPr lang="zh-CN" sz="16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indent="0" algn="ctr">
                        <a:spcAft>
                          <a:spcPts val="0"/>
                        </a:spcAft>
                      </a:pPr>
                      <a:r>
                        <a:rPr lang="en-US" altLang="zh-CN" sz="1600" kern="100" dirty="0">
                          <a:effectLst/>
                          <a:latin typeface="Times New Roman" panose="02020603050405020304" pitchFamily="18" charset="0"/>
                          <a:ea typeface="微软雅黑" panose="020B0503020204020204" pitchFamily="34" charset="-122"/>
                          <a:cs typeface="Times New Roman" panose="02020603050405020304" pitchFamily="18" charset="0"/>
                        </a:rPr>
                        <a:t>men's woolen hooded cold-proof jacket and windbreaker</a:t>
                      </a:r>
                      <a:endParaRPr lang="zh-CN" sz="16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indent="0" algn="ctr">
                        <a:spcAft>
                          <a:spcPts val="0"/>
                        </a:spcAft>
                      </a:pPr>
                      <a:r>
                        <a:rPr lang="en-US" altLang="zh-CN" sz="1600" kern="100" dirty="0">
                          <a:effectLst/>
                          <a:latin typeface="Times New Roman" panose="02020603050405020304" pitchFamily="18" charset="0"/>
                          <a:ea typeface="微软雅黑" panose="020B0503020204020204" pitchFamily="34" charset="-122"/>
                          <a:cs typeface="Times New Roman" panose="02020603050405020304" pitchFamily="18" charset="0"/>
                        </a:rPr>
                        <a:t>inflatable speedboat for recreation or sports</a:t>
                      </a:r>
                      <a:endParaRPr lang="en-US" altLang="zh-CN" sz="16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a:noFill/>
                    </a:lnB>
                  </a:tcPr>
                </a:tc>
              </a:tr>
              <a:tr h="525517">
                <a:tc>
                  <a:txBody>
                    <a:bodyPr/>
                    <a:lstStyle/>
                    <a:p>
                      <a:pPr indent="0" algn="ctr">
                        <a:spcAft>
                          <a:spcPts val="0"/>
                        </a:spcAft>
                      </a:pPr>
                      <a:r>
                        <a:rPr lang="en-US" altLang="zh-CN" sz="1600" kern="100" dirty="0">
                          <a:effectLst/>
                          <a:latin typeface="Times New Roman" panose="02020603050405020304" pitchFamily="18" charset="0"/>
                          <a:ea typeface="微软雅黑" panose="020B0503020204020204" pitchFamily="34" charset="-122"/>
                          <a:cs typeface="Times New Roman" panose="02020603050405020304" pitchFamily="18" charset="0"/>
                        </a:rPr>
                        <a:t>inflatable speedboat for recreation or sports</a:t>
                      </a:r>
                      <a:endParaRPr lang="zh-CN" sz="16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indent="0" algn="ctr">
                        <a:spcAft>
                          <a:spcPts val="0"/>
                        </a:spcAft>
                      </a:pPr>
                      <a:r>
                        <a:rPr lang="en-US" altLang="zh-CN" sz="1600" kern="100" dirty="0">
                          <a:effectLst/>
                          <a:latin typeface="Times New Roman" panose="02020603050405020304" pitchFamily="18" charset="0"/>
                          <a:ea typeface="微软雅黑" panose="020B0503020204020204" pitchFamily="34" charset="-122"/>
                          <a:cs typeface="Times New Roman" panose="02020603050405020304" pitchFamily="18" charset="0"/>
                        </a:rPr>
                        <a:t>zinc and zinc alloy bars, rods, profiles, wires</a:t>
                      </a:r>
                      <a:endParaRPr lang="zh-CN" sz="16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indent="0" algn="ctr">
                        <a:spcAft>
                          <a:spcPts val="0"/>
                        </a:spcAft>
                      </a:pPr>
                      <a:r>
                        <a:rPr lang="en-US" altLang="zh-CN" sz="1600" kern="100" dirty="0">
                          <a:effectLst/>
                          <a:latin typeface="Times New Roman" panose="02020603050405020304" pitchFamily="18" charset="0"/>
                          <a:ea typeface="微软雅黑" panose="020B0503020204020204" pitchFamily="34" charset="-122"/>
                          <a:cs typeface="Times New Roman" panose="02020603050405020304" pitchFamily="18" charset="0"/>
                        </a:rPr>
                        <a:t>other spun silk yarns not for retail</a:t>
                      </a:r>
                      <a:endParaRPr lang="zh-CN" sz="16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a:noFill/>
                    </a:lnB>
                  </a:tcPr>
                </a:tc>
              </a:tr>
              <a:tr h="714704">
                <a:tc>
                  <a:txBody>
                    <a:bodyPr/>
                    <a:lstStyle/>
                    <a:p>
                      <a:pPr indent="0" algn="ctr">
                        <a:spcAft>
                          <a:spcPts val="0"/>
                        </a:spcAft>
                      </a:pPr>
                      <a:r>
                        <a:rPr lang="en-US" altLang="zh-CN" sz="1600" kern="100" dirty="0">
                          <a:effectLst/>
                          <a:latin typeface="Times New Roman" panose="02020603050405020304" pitchFamily="18" charset="0"/>
                          <a:ea typeface="微软雅黑" panose="020B0503020204020204" pitchFamily="34" charset="-122"/>
                          <a:cs typeface="Times New Roman" panose="02020603050405020304" pitchFamily="18" charset="0"/>
                        </a:rPr>
                        <a:t>other sound recording and playback devices using optical media</a:t>
                      </a:r>
                      <a:endParaRPr lang="zh-CN" sz="16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indent="0" algn="ctr">
                        <a:spcAft>
                          <a:spcPts val="0"/>
                        </a:spcAft>
                      </a:pPr>
                      <a:r>
                        <a:rPr lang="en-US" altLang="zh-CN" sz="1600" kern="100" dirty="0">
                          <a:effectLst/>
                          <a:latin typeface="Times New Roman" panose="02020603050405020304" pitchFamily="18" charset="0"/>
                          <a:ea typeface="微软雅黑" panose="020B0503020204020204" pitchFamily="34" charset="-122"/>
                          <a:cs typeface="Times New Roman" panose="02020603050405020304" pitchFamily="18" charset="0"/>
                        </a:rPr>
                        <a:t>other pure synthetic fiber cloth</a:t>
                      </a:r>
                      <a:endParaRPr lang="zh-CN" sz="16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indent="0" algn="ctr">
                        <a:spcAft>
                          <a:spcPts val="0"/>
                        </a:spcAft>
                      </a:pPr>
                      <a:r>
                        <a:rPr lang="en-US" altLang="zh-CN" sz="1600" kern="100" dirty="0">
                          <a:effectLst/>
                          <a:latin typeface="Times New Roman" panose="02020603050405020304" pitchFamily="18" charset="0"/>
                          <a:ea typeface="微软雅黑" panose="020B0503020204020204" pitchFamily="34" charset="-122"/>
                          <a:cs typeface="Times New Roman" panose="02020603050405020304" pitchFamily="18" charset="0"/>
                        </a:rPr>
                        <a:t>other diesel vehicles with exhaust volume &gt; 4l</a:t>
                      </a:r>
                      <a:endParaRPr lang="zh-CN" sz="16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a:noFill/>
                    </a:lnB>
                  </a:tcPr>
                </a:tc>
              </a:tr>
              <a:tr h="483475">
                <a:tc>
                  <a:txBody>
                    <a:bodyPr/>
                    <a:lstStyle/>
                    <a:p>
                      <a:pPr indent="0" algn="ctr">
                        <a:spcAft>
                          <a:spcPts val="0"/>
                        </a:spcAft>
                      </a:pPr>
                      <a:r>
                        <a:rPr lang="en-US" altLang="zh-CN" sz="1600" kern="100" dirty="0">
                          <a:effectLst/>
                          <a:latin typeface="Times New Roman" panose="02020603050405020304" pitchFamily="18" charset="0"/>
                          <a:ea typeface="微软雅黑" panose="020B0503020204020204" pitchFamily="34" charset="-122"/>
                          <a:cs typeface="Times New Roman" panose="02020603050405020304" pitchFamily="18" charset="0"/>
                        </a:rPr>
                        <a:t>zinc and zinc alloy bars, rods, profiles and wires</a:t>
                      </a:r>
                      <a:endParaRPr lang="zh-CN" sz="16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indent="0" algn="ctr">
                        <a:spcAft>
                          <a:spcPts val="0"/>
                        </a:spcAft>
                      </a:pPr>
                      <a:r>
                        <a:rPr lang="en-US" altLang="zh-CN" sz="1600" kern="100" dirty="0">
                          <a:effectLst/>
                          <a:latin typeface="Times New Roman" panose="02020603050405020304" pitchFamily="18" charset="0"/>
                          <a:ea typeface="微软雅黑" panose="020B0503020204020204" pitchFamily="34" charset="-122"/>
                          <a:cs typeface="Times New Roman" panose="02020603050405020304" pitchFamily="18" charset="0"/>
                        </a:rPr>
                        <a:t>other synthetic staple fabrics blended with other fibers</a:t>
                      </a:r>
                      <a:endParaRPr lang="zh-CN" sz="16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indent="0" algn="ctr">
                        <a:spcAft>
                          <a:spcPts val="0"/>
                        </a:spcAft>
                      </a:pPr>
                      <a:r>
                        <a:rPr lang="en-US" altLang="zh-CN" sz="1600" kern="100" dirty="0">
                          <a:effectLst/>
                          <a:latin typeface="Times New Roman" panose="02020603050405020304" pitchFamily="18" charset="0"/>
                          <a:ea typeface="微软雅黑" panose="020B0503020204020204" pitchFamily="34" charset="-122"/>
                          <a:cs typeface="Times New Roman" panose="02020603050405020304" pitchFamily="18" charset="0"/>
                        </a:rPr>
                        <a:t>other paper-made bobbins, reels</a:t>
                      </a:r>
                      <a:endParaRPr lang="zh-CN" sz="16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10" name="矩形 9"/>
          <p:cNvSpPr/>
          <p:nvPr/>
        </p:nvSpPr>
        <p:spPr>
          <a:xfrm>
            <a:off x="1778117" y="2081986"/>
            <a:ext cx="3606565" cy="307777"/>
          </a:xfrm>
          <a:prstGeom prst="rect">
            <a:avLst/>
          </a:prstGeom>
        </p:spPr>
        <p:txBody>
          <a:bodyPr wrap="none">
            <a:spAutoFit/>
          </a:bodyPr>
          <a:lstStyle/>
          <a:p>
            <a:r>
              <a:rPr lang="en-US" altLang="zh-CN" sz="1400" b="1" dirty="0">
                <a:latin typeface="微软雅黑" panose="020B0503020204020204" pitchFamily="34" charset="-122"/>
                <a:ea typeface="微软雅黑" panose="020B0503020204020204" pitchFamily="34" charset="-122"/>
                <a:cs typeface="Times New Roman" panose="02020603050405020304" pitchFamily="18" charset="0"/>
              </a:rPr>
              <a:t>Key Commodities Based On Centrality</a:t>
            </a:r>
            <a:endParaRPr lang="zh-CN" altLang="en-US" sz="2000" dirty="0">
              <a:latin typeface="微软雅黑" panose="020B0503020204020204" pitchFamily="34" charset="-122"/>
              <a:ea typeface="微软雅黑" panose="020B0503020204020204" pitchFamily="34" charset="-122"/>
            </a:endParaRPr>
          </a:p>
        </p:txBody>
      </p:sp>
      <p:sp>
        <p:nvSpPr>
          <p:cNvPr id="11" name="矩形 10"/>
          <p:cNvSpPr/>
          <p:nvPr/>
        </p:nvSpPr>
        <p:spPr>
          <a:xfrm>
            <a:off x="7794516" y="6048573"/>
            <a:ext cx="4100097" cy="307777"/>
          </a:xfrm>
          <a:prstGeom prst="rect">
            <a:avLst/>
          </a:prstGeom>
        </p:spPr>
        <p:txBody>
          <a:bodyPr wrap="none">
            <a:spAutoFit/>
          </a:bodyPr>
          <a:lstStyle/>
          <a:p>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commodities connected to a core commodity</a:t>
            </a:r>
            <a:endParaRPr lang="zh-CN" altLang="en-US" sz="1400" dirty="0">
              <a:latin typeface="微软雅黑" panose="020B0503020204020204" pitchFamily="34" charset="-122"/>
              <a:ea typeface="微软雅黑" panose="020B0503020204020204" pitchFamily="34" charset="-122"/>
            </a:endParaRPr>
          </a:p>
        </p:txBody>
      </p:sp>
      <p:sp>
        <p:nvSpPr>
          <p:cNvPr id="12" name="日期占位符 11"/>
          <p:cNvSpPr>
            <a:spLocks noGrp="1"/>
          </p:cNvSpPr>
          <p:nvPr>
            <p:ph type="dt" sz="half" idx="10"/>
          </p:nvPr>
        </p:nvSpPr>
        <p:spPr/>
        <p:txBody>
          <a:bodyPr/>
          <a:lstStyle/>
          <a:p>
            <a:fld id="{A4FA02CC-C8CE-476D-9B1C-EB98BF240C9B}" type="datetime1">
              <a:rPr lang="zh-CN" altLang="en-US" smtClean="0"/>
            </a:fld>
            <a:endParaRPr lang="zh-CN" altLang="en-US"/>
          </a:p>
        </p:txBody>
      </p:sp>
      <p:sp>
        <p:nvSpPr>
          <p:cNvPr id="17" name="灯片编号占位符 16"/>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C:\Users\cn\Desktop\Rplot03.pn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04656" y="2045864"/>
            <a:ext cx="6370313" cy="4487790"/>
          </a:xfrm>
          <a:prstGeom prst="rect">
            <a:avLst/>
          </a:prstGeom>
          <a:noFill/>
          <a:ln>
            <a:noFill/>
          </a:ln>
        </p:spPr>
      </p:pic>
      <p:pic>
        <p:nvPicPr>
          <p:cNvPr id="19" name="图片 1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3916" y="2324287"/>
            <a:ext cx="6730862" cy="3850075"/>
          </a:xfrm>
          <a:prstGeom prst="rect">
            <a:avLst/>
          </a:prstGeom>
          <a:noFill/>
        </p:spPr>
      </p:pic>
      <p:pic>
        <p:nvPicPr>
          <p:cNvPr id="8" name="图片 7"/>
          <p:cNvPicPr>
            <a:picLocks noChangeAspect="1"/>
          </p:cNvPicPr>
          <p:nvPr/>
        </p:nvPicPr>
        <p:blipFill rotWithShape="1">
          <a:blip r:embed="rId3" cstate="screen"/>
          <a:srcRect r="22241"/>
          <a:stretch>
            <a:fillRect/>
          </a:stretch>
        </p:blipFill>
        <p:spPr>
          <a:xfrm>
            <a:off x="304656" y="234114"/>
            <a:ext cx="2520737" cy="898421"/>
          </a:xfrm>
          <a:prstGeom prst="rect">
            <a:avLst/>
          </a:prstGeom>
        </p:spPr>
      </p:pic>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4" name="矩形 13"/>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矩形 14"/>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文本框 1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1081133" y="1319292"/>
            <a:ext cx="4648144"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Commodity Community Discovery</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sp>
        <p:nvSpPr>
          <p:cNvPr id="2" name="矩形 1"/>
          <p:cNvSpPr/>
          <p:nvPr/>
        </p:nvSpPr>
        <p:spPr>
          <a:xfrm>
            <a:off x="838200" y="5667577"/>
            <a:ext cx="3902671" cy="523220"/>
          </a:xfrm>
          <a:prstGeom prst="rect">
            <a:avLst/>
          </a:prstGeom>
        </p:spPr>
        <p:txBody>
          <a:bodyPr wrap="none">
            <a:spAutoFit/>
          </a:bodyPr>
          <a:lstStyle/>
          <a:p>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community division based on FN algorithm</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algn="ct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(7 categories)</a:t>
            </a:r>
            <a:endParaRPr lang="zh-CN" altLang="en-US" sz="1400" dirty="0">
              <a:latin typeface="微软雅黑" panose="020B0503020204020204" pitchFamily="34" charset="-122"/>
              <a:ea typeface="微软雅黑" panose="020B0503020204020204" pitchFamily="34" charset="-122"/>
            </a:endParaRPr>
          </a:p>
        </p:txBody>
      </p:sp>
      <p:sp>
        <p:nvSpPr>
          <p:cNvPr id="10" name="矩形 9"/>
          <p:cNvSpPr/>
          <p:nvPr/>
        </p:nvSpPr>
        <p:spPr>
          <a:xfrm>
            <a:off x="6096000" y="5667577"/>
            <a:ext cx="5254953" cy="523220"/>
          </a:xfrm>
          <a:prstGeom prst="rect">
            <a:avLst/>
          </a:prstGeom>
        </p:spPr>
        <p:txBody>
          <a:bodyPr wrap="square">
            <a:spAutoFit/>
          </a:bodyPr>
          <a:lstStyle/>
          <a:p>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community division based on spectral clustering algorithm </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algn="ct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(4 categories)</a:t>
            </a:r>
            <a:endParaRPr lang="zh-CN" altLang="en-US" sz="1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日期占位符 10"/>
          <p:cNvSpPr>
            <a:spLocks noGrp="1"/>
          </p:cNvSpPr>
          <p:nvPr>
            <p:ph type="dt" sz="half" idx="10"/>
          </p:nvPr>
        </p:nvSpPr>
        <p:spPr/>
        <p:txBody>
          <a:bodyPr/>
          <a:lstStyle/>
          <a:p>
            <a:fld id="{4ABF7429-806E-4CBF-B311-3A4EE3B405BF}" type="datetime1">
              <a:rPr lang="zh-CN" altLang="en-US" smtClean="0"/>
            </a:fld>
            <a:endParaRPr lang="zh-CN" altLang="en-US"/>
          </a:p>
        </p:txBody>
      </p:sp>
      <p:sp>
        <p:nvSpPr>
          <p:cNvPr id="17" name="灯片编号占位符 16"/>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4" name="矩形 13"/>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矩形 14"/>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文本框 1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1167310" y="1323510"/>
            <a:ext cx="3871733"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Specific Product Discovery</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88000" y="2194016"/>
            <a:ext cx="9816000" cy="2137989"/>
          </a:xfrm>
          <a:prstGeom prst="rect">
            <a:avLst/>
          </a:prstGeom>
          <a:noFill/>
        </p:spPr>
        <p:txBody>
          <a:bodyPr wrap="square" rtlCol="0">
            <a:spAutoFit/>
          </a:bodyPr>
          <a:lstStyle/>
          <a:p>
            <a:pPr marL="285750" indent="-285750" algn="just">
              <a:lnSpc>
                <a:spcPct val="140000"/>
              </a:lnSpc>
              <a:spcBef>
                <a:spcPts val="1200"/>
              </a:spcBef>
              <a:buFont typeface="Wingdings" panose="05000000000000000000" pitchFamily="2" charset="2"/>
              <a:buChar char="l"/>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Commodity competitiveness: international competitiveness index, international market share index, comparative advantage index</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a:lnSpc>
                <a:spcPct val="140000"/>
              </a:lnSpc>
              <a:spcBef>
                <a:spcPts val="1200"/>
              </a:spcBef>
              <a:buFont typeface="Wingdings" panose="05000000000000000000" pitchFamily="2" charset="2"/>
              <a:buChar char="l"/>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"Link" commodity mining: trade intensity index, complementarity index</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a:lnSpc>
                <a:spcPct val="140000"/>
              </a:lnSpc>
              <a:spcBef>
                <a:spcPts val="1200"/>
              </a:spcBef>
              <a:buFont typeface="Wingdings" panose="05000000000000000000" pitchFamily="2" charset="2"/>
              <a:buChar char="l"/>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Product portrait: BRICH algorithm, DBSCAN algorithm</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日期占位符 9"/>
          <p:cNvSpPr>
            <a:spLocks noGrp="1"/>
          </p:cNvSpPr>
          <p:nvPr>
            <p:ph type="dt" sz="half" idx="10"/>
          </p:nvPr>
        </p:nvSpPr>
        <p:spPr/>
        <p:txBody>
          <a:bodyPr/>
          <a:lstStyle/>
          <a:p>
            <a:fld id="{141A4166-5D36-419C-B8DB-5C1A1710C226}" type="datetime1">
              <a:rPr lang="zh-CN" altLang="en-US" smtClean="0"/>
            </a:fld>
            <a:endParaRPr lang="zh-CN" altLang="en-US"/>
          </a:p>
        </p:txBody>
      </p:sp>
      <p:sp>
        <p:nvSpPr>
          <p:cNvPr id="11" name="灯片编号占位符 10"/>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4" name="矩形 13"/>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矩形 14"/>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文本框 1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1175725" y="1330442"/>
            <a:ext cx="2841718"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Trade Trend Forecast</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pic>
        <p:nvPicPr>
          <p:cNvPr id="12" name="图片 11"/>
          <p:cNvPicPr/>
          <p:nvPr/>
        </p:nvPicPr>
        <p:blipFill>
          <a:blip r:embed="rId2">
            <a:extLst>
              <a:ext uri="{28A0092B-C50C-407E-A947-70E740481C1C}">
                <a14:useLocalDpi xmlns:a14="http://schemas.microsoft.com/office/drawing/2010/main" val="0"/>
              </a:ext>
            </a:extLst>
          </a:blip>
          <a:srcRect/>
          <a:stretch>
            <a:fillRect/>
          </a:stretch>
        </p:blipFill>
        <p:spPr bwMode="auto">
          <a:xfrm>
            <a:off x="753471" y="2173405"/>
            <a:ext cx="5459874" cy="3516170"/>
          </a:xfrm>
          <a:prstGeom prst="rect">
            <a:avLst/>
          </a:prstGeom>
          <a:noFill/>
        </p:spPr>
      </p:pic>
      <p:pic>
        <p:nvPicPr>
          <p:cNvPr id="13" name="图片 12"/>
          <p:cNvPicPr/>
          <p:nvPr/>
        </p:nvPicPr>
        <p:blipFill>
          <a:blip r:embed="rId3">
            <a:extLst>
              <a:ext uri="{28A0092B-C50C-407E-A947-70E740481C1C}">
                <a14:useLocalDpi xmlns:a14="http://schemas.microsoft.com/office/drawing/2010/main" val="0"/>
              </a:ext>
            </a:extLst>
          </a:blip>
          <a:srcRect/>
          <a:stretch>
            <a:fillRect/>
          </a:stretch>
        </p:blipFill>
        <p:spPr bwMode="auto">
          <a:xfrm>
            <a:off x="6716110" y="2276466"/>
            <a:ext cx="4834759" cy="2844000"/>
          </a:xfrm>
          <a:prstGeom prst="rect">
            <a:avLst/>
          </a:prstGeom>
          <a:noFill/>
        </p:spPr>
      </p:pic>
      <p:sp>
        <p:nvSpPr>
          <p:cNvPr id="2" name="矩形 1"/>
          <p:cNvSpPr/>
          <p:nvPr/>
        </p:nvSpPr>
        <p:spPr>
          <a:xfrm>
            <a:off x="2501857" y="5326080"/>
            <a:ext cx="1836400" cy="307777"/>
          </a:xfrm>
          <a:prstGeom prst="rect">
            <a:avLst/>
          </a:prstGeom>
        </p:spPr>
        <p:txBody>
          <a:bodyPr wrap="none">
            <a:spAutoFit/>
          </a:bodyPr>
          <a:lstStyle/>
          <a:p>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 forecast by ARIMA</a:t>
            </a:r>
            <a:endParaRPr lang="zh-CN" altLang="en-US" sz="1400" dirty="0">
              <a:latin typeface="微软雅黑" panose="020B0503020204020204" pitchFamily="34" charset="-122"/>
              <a:ea typeface="微软雅黑" panose="020B0503020204020204" pitchFamily="34" charset="-122"/>
            </a:endParaRPr>
          </a:p>
        </p:txBody>
      </p:sp>
      <p:sp>
        <p:nvSpPr>
          <p:cNvPr id="10" name="矩形 9"/>
          <p:cNvSpPr/>
          <p:nvPr/>
        </p:nvSpPr>
        <p:spPr>
          <a:xfrm>
            <a:off x="8368348" y="5326080"/>
            <a:ext cx="1774135" cy="307777"/>
          </a:xfrm>
          <a:prstGeom prst="rect">
            <a:avLst/>
          </a:prstGeom>
        </p:spPr>
        <p:txBody>
          <a:bodyPr wrap="square">
            <a:spAutoFit/>
          </a:bodyPr>
          <a:lstStyle/>
          <a:p>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forecast by LSTM</a:t>
            </a:r>
            <a:endParaRPr lang="zh-CN" altLang="en-US" sz="14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1326583" y="6089446"/>
            <a:ext cx="6594760" cy="276999"/>
          </a:xfrm>
          <a:prstGeom prst="rect">
            <a:avLst/>
          </a:prstGeom>
          <a:noFill/>
        </p:spPr>
        <p:txBody>
          <a:bodyPr wrap="square" rtlCol="0">
            <a:spAutoFit/>
          </a:bodyPr>
          <a:lstStyle/>
          <a:p>
            <a:r>
              <a:rPr lang="en-US" altLang="zh-CN" sz="1200" dirty="0">
                <a:latin typeface="微软雅黑" panose="020B0503020204020204" pitchFamily="34" charset="-122"/>
                <a:ea typeface="微软雅黑" panose="020B0503020204020204" pitchFamily="34" charset="-122"/>
              </a:rPr>
              <a:t>Data</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Annual high-end commodity exports</a:t>
            </a:r>
            <a:endParaRPr lang="zh-CN" altLang="en-US" sz="1200" dirty="0">
              <a:latin typeface="微软雅黑" panose="020B0503020204020204" pitchFamily="34" charset="-122"/>
              <a:ea typeface="微软雅黑" panose="020B0503020204020204" pitchFamily="34" charset="-122"/>
            </a:endParaRPr>
          </a:p>
        </p:txBody>
      </p:sp>
      <p:sp>
        <p:nvSpPr>
          <p:cNvPr id="17" name="日期占位符 16"/>
          <p:cNvSpPr>
            <a:spLocks noGrp="1"/>
          </p:cNvSpPr>
          <p:nvPr>
            <p:ph type="dt" sz="half" idx="10"/>
          </p:nvPr>
        </p:nvSpPr>
        <p:spPr/>
        <p:txBody>
          <a:bodyPr/>
          <a:lstStyle/>
          <a:p>
            <a:fld id="{1BD4A56F-BD7E-4D69-BEBA-F63BFAA07064}" type="datetime1">
              <a:rPr lang="zh-CN" altLang="en-US" smtClean="0"/>
            </a:fld>
            <a:endParaRPr lang="zh-CN" altLang="en-US" dirty="0"/>
          </a:p>
        </p:txBody>
      </p:sp>
      <p:sp>
        <p:nvSpPr>
          <p:cNvPr id="18" name="灯片编号占位符 17"/>
          <p:cNvSpPr>
            <a:spLocks noGrp="1"/>
          </p:cNvSpPr>
          <p:nvPr>
            <p:ph type="sldNum" sz="quarter" idx="12"/>
          </p:nvPr>
        </p:nvSpPr>
        <p:spPr/>
        <p:txBody>
          <a:bodyPr/>
          <a:lstStyle/>
          <a:p>
            <a:fld id="{EA8BA1B3-7E7C-4504-A6FA-9CE35AC958C6}" type="slidenum">
              <a:rPr lang="zh-CN" altLang="en-US" smtClean="0"/>
            </a:fld>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4" name="矩形 13"/>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矩形 14"/>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文本框 1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1124461" y="1330439"/>
            <a:ext cx="2520735"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Prediction Results</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graphicFrame>
        <p:nvGraphicFramePr>
          <p:cNvPr id="17" name="表格 16"/>
          <p:cNvGraphicFramePr>
            <a:graphicFrameLocks noGrp="1"/>
          </p:cNvGraphicFramePr>
          <p:nvPr/>
        </p:nvGraphicFramePr>
        <p:xfrm>
          <a:off x="606319" y="2439340"/>
          <a:ext cx="6575979" cy="3898661"/>
        </p:xfrm>
        <a:graphic>
          <a:graphicData uri="http://schemas.openxmlformats.org/drawingml/2006/table">
            <a:tbl>
              <a:tblPr/>
              <a:tblGrid>
                <a:gridCol w="1202829"/>
                <a:gridCol w="1202829"/>
                <a:gridCol w="1202829"/>
                <a:gridCol w="989164"/>
                <a:gridCol w="989164"/>
                <a:gridCol w="989164"/>
              </a:tblGrid>
              <a:tr h="299897">
                <a:tc>
                  <a:txBody>
                    <a:bodyPr/>
                    <a:lstStyle/>
                    <a:p>
                      <a:pPr algn="ctr" fontAlgn="ctr">
                        <a:lnSpc>
                          <a:spcPct val="110000"/>
                        </a:lnSpc>
                        <a:spcAft>
                          <a:spcPts val="0"/>
                        </a:spcAft>
                      </a:pPr>
                      <a:r>
                        <a:rPr lang="en-US" altLang="zh-CN" sz="1200" b="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Time</a:t>
                      </a:r>
                      <a:endParaRPr lang="zh-CN" sz="11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0000"/>
                        </a:lnSpc>
                        <a:spcAft>
                          <a:spcPts val="0"/>
                        </a:spcAft>
                      </a:pPr>
                      <a:r>
                        <a:rPr lang="en-US" altLang="zh-CN" sz="120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True Value</a:t>
                      </a:r>
                      <a:endParaRPr lang="zh-CN" sz="11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0000"/>
                        </a:lnSpc>
                        <a:spcAft>
                          <a:spcPts val="0"/>
                        </a:spcAft>
                      </a:pPr>
                      <a:r>
                        <a:rPr lang="en-US" sz="120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ARIMA</a:t>
                      </a:r>
                      <a:endParaRPr lang="zh-CN" sz="11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0000"/>
                        </a:lnSpc>
                        <a:spcAft>
                          <a:spcPts val="0"/>
                        </a:spcAft>
                      </a:pPr>
                      <a:r>
                        <a:rPr lang="en-US" altLang="zh-CN" sz="1200" b="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Error</a:t>
                      </a:r>
                      <a:endParaRPr lang="zh-CN" sz="11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0000"/>
                        </a:lnSpc>
                        <a:spcAft>
                          <a:spcPts val="0"/>
                        </a:spcAft>
                      </a:pPr>
                      <a:r>
                        <a:rPr lang="en-US" sz="1200" b="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LSTM</a:t>
                      </a:r>
                      <a:endParaRPr lang="zh-CN" sz="11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0000"/>
                        </a:lnSpc>
                        <a:spcAft>
                          <a:spcPts val="0"/>
                        </a:spcAft>
                      </a:pPr>
                      <a:r>
                        <a:rPr lang="en-US" altLang="zh-CN" sz="1200" b="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Error</a:t>
                      </a:r>
                      <a:endParaRPr lang="zh-CN" sz="11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897">
                <a:tc>
                  <a:txBody>
                    <a:bodyPr/>
                    <a:lstStyle/>
                    <a:p>
                      <a:pPr algn="ctr" fontAlgn="ctr">
                        <a:lnSpc>
                          <a:spcPct val="110000"/>
                        </a:lnSpc>
                        <a:spcAft>
                          <a:spcPts val="0"/>
                        </a:spcAft>
                      </a:pPr>
                      <a:r>
                        <a:rPr lang="en-US" sz="120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2017</a:t>
                      </a:r>
                      <a:r>
                        <a:rPr lang="zh-CN" sz="120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en-US" sz="120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11</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lnSpc>
                          <a:spcPct val="11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70210187</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lnSpc>
                          <a:spcPct val="11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65443158</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0.068</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66730410</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0.05</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w="12700" cap="flat" cmpd="sng" algn="ctr">
                      <a:solidFill>
                        <a:srgbClr val="000000"/>
                      </a:solidFill>
                      <a:prstDash val="solid"/>
                      <a:round/>
                      <a:headEnd type="none" w="med" len="med"/>
                      <a:tailEnd type="none" w="med" len="med"/>
                    </a:lnT>
                    <a:lnB>
                      <a:noFill/>
                    </a:lnB>
                  </a:tcPr>
                </a:tc>
              </a:tr>
              <a:tr h="299897">
                <a:tc>
                  <a:txBody>
                    <a:bodyPr/>
                    <a:lstStyle/>
                    <a:p>
                      <a:pPr algn="ctr" fontAlgn="ctr">
                        <a:lnSpc>
                          <a:spcPct val="110000"/>
                        </a:lnSpc>
                        <a:spcAft>
                          <a:spcPts val="0"/>
                        </a:spcAft>
                      </a:pPr>
                      <a:r>
                        <a:rPr lang="en-US"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2017</a:t>
                      </a:r>
                      <a:r>
                        <a:rPr lang="zh-CN"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en-US"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12</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74877581</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67880415</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0.093</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69717820</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0.069</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r>
              <a:tr h="299897">
                <a:tc>
                  <a:txBody>
                    <a:bodyPr/>
                    <a:lstStyle/>
                    <a:p>
                      <a:pPr algn="ctr" fontAlgn="ctr">
                        <a:lnSpc>
                          <a:spcPct val="110000"/>
                        </a:lnSpc>
                        <a:spcAft>
                          <a:spcPts val="0"/>
                        </a:spcAft>
                      </a:pPr>
                      <a:r>
                        <a:rPr lang="en-US"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2018</a:t>
                      </a:r>
                      <a:r>
                        <a:rPr lang="zh-CN"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en-US"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01</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57708566</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50773414</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0.12</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54105487</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0.062</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r>
              <a:tr h="299897">
                <a:tc>
                  <a:txBody>
                    <a:bodyPr/>
                    <a:lstStyle/>
                    <a:p>
                      <a:pPr algn="ctr" fontAlgn="ctr">
                        <a:lnSpc>
                          <a:spcPct val="110000"/>
                        </a:lnSpc>
                        <a:spcAft>
                          <a:spcPts val="0"/>
                        </a:spcAft>
                      </a:pPr>
                      <a:r>
                        <a:rPr lang="en-US"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2018</a:t>
                      </a:r>
                      <a:r>
                        <a:rPr lang="zh-CN"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en-US"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02</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48527865</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43139157</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0.111</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47948094</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0.012</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r>
              <a:tr h="299897">
                <a:tc>
                  <a:txBody>
                    <a:bodyPr/>
                    <a:lstStyle/>
                    <a:p>
                      <a:pPr algn="ctr" fontAlgn="ctr">
                        <a:lnSpc>
                          <a:spcPct val="110000"/>
                        </a:lnSpc>
                        <a:spcAft>
                          <a:spcPts val="0"/>
                        </a:spcAft>
                      </a:pPr>
                      <a:r>
                        <a:rPr lang="en-US"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2018</a:t>
                      </a:r>
                      <a:r>
                        <a:rPr lang="zh-CN"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en-US"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03</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59722520</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54049001</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0.095</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58652436</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0.018</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r>
              <a:tr h="299897">
                <a:tc>
                  <a:txBody>
                    <a:bodyPr/>
                    <a:lstStyle/>
                    <a:p>
                      <a:pPr algn="ctr" fontAlgn="ctr">
                        <a:lnSpc>
                          <a:spcPct val="110000"/>
                        </a:lnSpc>
                        <a:spcAft>
                          <a:spcPts val="0"/>
                        </a:spcAft>
                      </a:pPr>
                      <a:r>
                        <a:rPr lang="en-US"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2018</a:t>
                      </a:r>
                      <a:r>
                        <a:rPr lang="zh-CN"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en-US"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04</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58418544</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52246600</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0.106</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55670537</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0.047</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r>
              <a:tr h="299897">
                <a:tc>
                  <a:txBody>
                    <a:bodyPr/>
                    <a:lstStyle/>
                    <a:p>
                      <a:pPr algn="ctr" fontAlgn="ctr">
                        <a:lnSpc>
                          <a:spcPct val="110000"/>
                        </a:lnSpc>
                        <a:spcAft>
                          <a:spcPts val="0"/>
                        </a:spcAft>
                      </a:pPr>
                      <a:r>
                        <a:rPr lang="en-US"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2018</a:t>
                      </a:r>
                      <a:r>
                        <a:rPr lang="zh-CN"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en-US"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05</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58195190</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52910413</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0.091</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56922207</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0.022</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r>
              <a:tr h="299897">
                <a:tc>
                  <a:txBody>
                    <a:bodyPr/>
                    <a:lstStyle/>
                    <a:p>
                      <a:pPr algn="ctr" fontAlgn="ctr">
                        <a:lnSpc>
                          <a:spcPct val="110000"/>
                        </a:lnSpc>
                        <a:spcAft>
                          <a:spcPts val="0"/>
                        </a:spcAft>
                      </a:pPr>
                      <a:r>
                        <a:rPr lang="en-US"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2018</a:t>
                      </a:r>
                      <a:r>
                        <a:rPr lang="zh-CN"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en-US"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06</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60757985</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55823102</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0.081</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61896573</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0.019</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r>
              <a:tr h="299897">
                <a:tc>
                  <a:txBody>
                    <a:bodyPr/>
                    <a:lstStyle/>
                    <a:p>
                      <a:pPr algn="ctr" fontAlgn="ctr">
                        <a:lnSpc>
                          <a:spcPct val="110000"/>
                        </a:lnSpc>
                        <a:spcAft>
                          <a:spcPts val="0"/>
                        </a:spcAft>
                      </a:pPr>
                      <a:r>
                        <a:rPr lang="en-US"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2018</a:t>
                      </a:r>
                      <a:r>
                        <a:rPr lang="zh-CN"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en-US"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07</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60158422</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55930377</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0.07</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60487348</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0.005</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r>
              <a:tr h="299897">
                <a:tc>
                  <a:txBody>
                    <a:bodyPr/>
                    <a:lstStyle/>
                    <a:p>
                      <a:pPr algn="ctr" fontAlgn="ctr">
                        <a:lnSpc>
                          <a:spcPct val="110000"/>
                        </a:lnSpc>
                        <a:spcAft>
                          <a:spcPts val="0"/>
                        </a:spcAft>
                      </a:pPr>
                      <a:r>
                        <a:rPr lang="en-US"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2018</a:t>
                      </a:r>
                      <a:r>
                        <a:rPr lang="zh-CN"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en-US"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08</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61934524</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57058705</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0.079</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62357810</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0.007</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r>
              <a:tr h="299897">
                <a:tc>
                  <a:txBody>
                    <a:bodyPr/>
                    <a:lstStyle/>
                    <a:p>
                      <a:pPr algn="ctr" fontAlgn="ctr">
                        <a:lnSpc>
                          <a:spcPct val="110000"/>
                        </a:lnSpc>
                        <a:spcAft>
                          <a:spcPts val="0"/>
                        </a:spcAft>
                      </a:pPr>
                      <a:r>
                        <a:rPr lang="en-US"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2018</a:t>
                      </a:r>
                      <a:r>
                        <a:rPr lang="zh-CN"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en-US"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09</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71156106</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61864542</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0.131</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67349601</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c>
                  <a:txBody>
                    <a:bodyPr/>
                    <a:lstStyle/>
                    <a:p>
                      <a:pPr algn="ctr" fontAlgn="ctr">
                        <a:lnSpc>
                          <a:spcPct val="11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0.053</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a:noFill/>
                    </a:lnB>
                  </a:tcPr>
                </a:tc>
              </a:tr>
              <a:tr h="299897">
                <a:tc>
                  <a:txBody>
                    <a:bodyPr/>
                    <a:lstStyle/>
                    <a:p>
                      <a:pPr algn="ctr" fontAlgn="ctr">
                        <a:lnSpc>
                          <a:spcPct val="110000"/>
                        </a:lnSpc>
                        <a:spcAft>
                          <a:spcPts val="0"/>
                        </a:spcAft>
                      </a:pPr>
                      <a:r>
                        <a:rPr lang="en-US"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2018</a:t>
                      </a:r>
                      <a:r>
                        <a:rPr lang="zh-CN"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en-US" sz="120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10</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72029926</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lnSpc>
                          <a:spcPct val="11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62483780</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0.133</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lnSpc>
                          <a:spcPct val="11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66918880</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lnSpc>
                          <a:spcPct val="11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0.071</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lnL>
                      <a:noFill/>
                    </a:lnL>
                    <a:lnR>
                      <a:noFill/>
                    </a:lnR>
                    <a:lnT>
                      <a:noFill/>
                    </a:lnT>
                    <a:lnB w="19050" cap="flat" cmpd="sng" algn="ctr">
                      <a:solidFill>
                        <a:srgbClr val="000000"/>
                      </a:solidFill>
                      <a:prstDash val="solid"/>
                      <a:round/>
                      <a:headEnd type="none" w="med" len="med"/>
                      <a:tailEnd type="none" w="med" len="med"/>
                    </a:lnB>
                  </a:tcPr>
                </a:tc>
              </a:tr>
            </a:tbl>
          </a:graphicData>
        </a:graphic>
      </p:graphicFrame>
      <p:graphicFrame>
        <p:nvGraphicFramePr>
          <p:cNvPr id="19" name="表格 18"/>
          <p:cNvGraphicFramePr>
            <a:graphicFrameLocks noGrp="1"/>
          </p:cNvGraphicFramePr>
          <p:nvPr/>
        </p:nvGraphicFramePr>
        <p:xfrm>
          <a:off x="7483961" y="2455545"/>
          <a:ext cx="4591050" cy="801370"/>
        </p:xfrm>
        <a:graphic>
          <a:graphicData uri="http://schemas.openxmlformats.org/drawingml/2006/table">
            <a:tbl>
              <a:tblPr firstRow="1" firstCol="1" bandRow="1"/>
              <a:tblGrid>
                <a:gridCol w="1530350"/>
                <a:gridCol w="1530350"/>
                <a:gridCol w="1530350"/>
              </a:tblGrid>
              <a:tr h="269875">
                <a:tc>
                  <a:txBody>
                    <a:bodyPr/>
                    <a:lstStyle/>
                    <a:p>
                      <a:pPr algn="ctr">
                        <a:lnSpc>
                          <a:spcPct val="15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 </a:t>
                      </a:r>
                      <a:endParaRPr 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ARIMA</a:t>
                      </a:r>
                      <a:endParaRPr 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LSTM</a:t>
                      </a:r>
                      <a:endParaRPr 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9875">
                <a:tc>
                  <a:txBody>
                    <a:bodyPr/>
                    <a:lstStyle/>
                    <a:p>
                      <a:pPr algn="ctr">
                        <a:lnSpc>
                          <a:spcPct val="15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RMSE</a:t>
                      </a:r>
                      <a:endParaRPr 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6393324</a:t>
                      </a:r>
                      <a:endParaRPr 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200" kern="100">
                          <a:effectLst/>
                          <a:latin typeface="微软雅黑" panose="020B0503020204020204" pitchFamily="34" charset="-122"/>
                          <a:ea typeface="微软雅黑" panose="020B0503020204020204" pitchFamily="34" charset="-122"/>
                          <a:cs typeface="Times New Roman" panose="02020603050405020304" pitchFamily="18" charset="0"/>
                        </a:rPr>
                        <a:t>2951884</a:t>
                      </a:r>
                      <a:endParaRPr lang="zh-CN" sz="105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1620">
                <a:tc>
                  <a:txBody>
                    <a:bodyPr/>
                    <a:lstStyle/>
                    <a:p>
                      <a:pPr algn="ctr">
                        <a:lnSpc>
                          <a:spcPct val="15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MAPE</a:t>
                      </a:r>
                      <a:endParaRPr 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0.098</a:t>
                      </a:r>
                      <a:endParaRPr 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0.036</a:t>
                      </a:r>
                      <a:endParaRPr 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矩形 19"/>
          <p:cNvSpPr/>
          <p:nvPr/>
        </p:nvSpPr>
        <p:spPr>
          <a:xfrm>
            <a:off x="2527448" y="2070008"/>
            <a:ext cx="2750176" cy="338554"/>
          </a:xfrm>
          <a:prstGeom prst="rect">
            <a:avLst/>
          </a:prstGeom>
        </p:spPr>
        <p:txBody>
          <a:bodyPr wrap="none">
            <a:spAutoFit/>
          </a:bodyPr>
          <a:lstStyle/>
          <a:p>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rPr>
              <a:t>ARIMA &amp; LSTM Estimate</a:t>
            </a:r>
            <a:endParaRPr lang="zh-CN" altLang="en-US" sz="1600" b="1" dirty="0">
              <a:latin typeface="微软雅黑" panose="020B0503020204020204" pitchFamily="34" charset="-122"/>
              <a:ea typeface="微软雅黑" panose="020B0503020204020204" pitchFamily="34" charset="-122"/>
            </a:endParaRPr>
          </a:p>
        </p:txBody>
      </p:sp>
      <p:sp>
        <p:nvSpPr>
          <p:cNvPr id="21" name="矩形 20"/>
          <p:cNvSpPr/>
          <p:nvPr/>
        </p:nvSpPr>
        <p:spPr>
          <a:xfrm>
            <a:off x="8863209" y="2075531"/>
            <a:ext cx="1832553" cy="338554"/>
          </a:xfrm>
          <a:prstGeom prst="rect">
            <a:avLst/>
          </a:prstGeom>
        </p:spPr>
        <p:txBody>
          <a:bodyPr wrap="none">
            <a:spAutoFit/>
          </a:bodyPr>
          <a:lstStyle/>
          <a:p>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rPr>
              <a:t>ARIMA vs LSTM</a:t>
            </a:r>
            <a:endParaRPr lang="zh-CN" altLang="en-US" sz="1600" dirty="0">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p:txBody>
          <a:bodyPr/>
          <a:lstStyle/>
          <a:p>
            <a:fld id="{CBED53A0-789F-4551-8CEB-7AA299B05B0A}" type="datetime1">
              <a:rPr lang="zh-CN" altLang="en-US" smtClean="0"/>
            </a:fld>
            <a:endParaRPr lang="zh-CN" altLang="en-US"/>
          </a:p>
        </p:txBody>
      </p:sp>
      <p:sp>
        <p:nvSpPr>
          <p:cNvPr id="10" name="灯片编号占位符 9"/>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34" name="矩形 33"/>
          <p:cNvSpPr/>
          <p:nvPr/>
        </p:nvSpPr>
        <p:spPr>
          <a:xfrm>
            <a:off x="0" y="2892859"/>
            <a:ext cx="3228536" cy="1188000"/>
          </a:xfrm>
          <a:prstGeom prst="rect">
            <a:avLst/>
          </a:prstGeom>
          <a:solidFill>
            <a:srgbClr val="681425"/>
          </a:solidFill>
          <a:ln>
            <a:solidFill>
              <a:srgbClr val="681425"/>
            </a:solidFill>
          </a:ln>
          <a:effectLst/>
        </p:spPr>
        <p:txBody>
          <a:bodyPr wrap="none" anchor="ctr"/>
          <a:lstStyle/>
          <a:p>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747639" y="3228119"/>
            <a:ext cx="1289007" cy="530915"/>
          </a:xfrm>
          <a:prstGeom prst="rect">
            <a:avLst/>
          </a:prstGeom>
          <a:noFill/>
        </p:spPr>
        <p:txBody>
          <a:bodyPr wrap="none" lIns="68580" tIns="34290" rIns="68580" bIns="34290"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Part</a:t>
            </a:r>
            <a:r>
              <a:rPr lang="zh-CN" altLang="en-US" sz="3000" b="1" dirty="0">
                <a:solidFill>
                  <a:schemeClr val="bg1"/>
                </a:solidFill>
                <a:latin typeface="微软雅黑" panose="020B0503020204020204" pitchFamily="34" charset="-122"/>
                <a:ea typeface="微软雅黑" panose="020B0503020204020204" pitchFamily="34" charset="-122"/>
              </a:rPr>
              <a:t> </a:t>
            </a:r>
            <a:r>
              <a:rPr lang="en-US" altLang="zh-CN" sz="3000" b="1" dirty="0">
                <a:solidFill>
                  <a:schemeClr val="bg1"/>
                </a:solidFill>
                <a:latin typeface="微软雅黑" panose="020B0503020204020204" pitchFamily="34" charset="-122"/>
                <a:ea typeface="微软雅黑" panose="020B0503020204020204" pitchFamily="34" charset="-122"/>
              </a:rPr>
              <a:t>3</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4094570" y="4491963"/>
            <a:ext cx="7330539" cy="143099"/>
          </a:xfrm>
          <a:prstGeom prst="rect">
            <a:avLst/>
          </a:prstGeom>
          <a:solidFill>
            <a:srgbClr val="681425"/>
          </a:solidFill>
          <a:ln>
            <a:solidFill>
              <a:srgbClr val="681425"/>
            </a:solidFill>
          </a:ln>
          <a:effectLst/>
        </p:spPr>
        <p:txBody>
          <a:bodyPr wrap="none" anchor="ctr"/>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7" name="矩形 36"/>
          <p:cNvSpPr/>
          <p:nvPr/>
        </p:nvSpPr>
        <p:spPr>
          <a:xfrm>
            <a:off x="3302392" y="2892859"/>
            <a:ext cx="305972" cy="1188000"/>
          </a:xfrm>
          <a:prstGeom prst="rect">
            <a:avLst/>
          </a:prstGeom>
          <a:solidFill>
            <a:srgbClr val="681425"/>
          </a:solidFill>
          <a:ln>
            <a:solidFill>
              <a:srgbClr val="681425"/>
            </a:solidFill>
          </a:ln>
          <a:effectLst/>
        </p:spPr>
        <p:txBody>
          <a:bodyPr wrap="none" anchor="ctr"/>
          <a:lstStyle/>
          <a:p>
            <a:endParaRPr lang="zh-CN" altLang="en-US" dirty="0">
              <a:solidFill>
                <a:schemeClr val="tx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3983584" y="2622672"/>
            <a:ext cx="5813579" cy="1724985"/>
            <a:chOff x="3720054" y="1258778"/>
            <a:chExt cx="4306187" cy="983498"/>
          </a:xfrm>
        </p:grpSpPr>
        <p:sp>
          <p:nvSpPr>
            <p:cNvPr id="44" name="TextBox 4"/>
            <p:cNvSpPr txBox="1"/>
            <p:nvPr/>
          </p:nvSpPr>
          <p:spPr>
            <a:xfrm>
              <a:off x="3720054" y="1258778"/>
              <a:ext cx="2156300" cy="320248"/>
            </a:xfrm>
            <a:prstGeom prst="rect">
              <a:avLst/>
            </a:prstGeom>
            <a:noFill/>
          </p:spPr>
          <p:txBody>
            <a:bodyPr wrap="none" lIns="68580" tIns="34290" rIns="68580" bIns="34290" rtlCol="0">
              <a:spAutoFit/>
            </a:bodyPr>
            <a:lstStyle/>
            <a:p>
              <a:r>
                <a:rPr lang="en-US" altLang="zh-CN" sz="3200" b="1" dirty="0">
                  <a:solidFill>
                    <a:srgbClr val="AD0B2A"/>
                  </a:solidFill>
                  <a:latin typeface="微软雅黑" panose="020B0503020204020204" pitchFamily="34" charset="-122"/>
                  <a:ea typeface="微软雅黑" panose="020B0503020204020204" pitchFamily="34" charset="-122"/>
                </a:rPr>
                <a:t>Further Work</a:t>
              </a:r>
              <a:endParaRPr lang="zh-CN" altLang="en-US" sz="3200" b="1" dirty="0">
                <a:solidFill>
                  <a:srgbClr val="AD0B2A"/>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3720054" y="1571071"/>
              <a:ext cx="4306187" cy="671205"/>
            </a:xfrm>
            <a:prstGeom prst="rect">
              <a:avLst/>
            </a:prstGeom>
            <a:noFill/>
          </p:spPr>
          <p:txBody>
            <a:bodyPr wrap="none" lIns="68580" tIns="34290" rIns="68580" bIns="34290" rtlCol="0">
              <a:spAutoFit/>
            </a:bodyPr>
            <a:lstStyle/>
            <a:p>
              <a:pPr marL="342900" indent="-342900">
                <a:buFont typeface="Wingdings" panose="05000000000000000000" pitchFamily="2" charset="2"/>
                <a:buChar char="l"/>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Resolve Technical Issues</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l"/>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Expand the Scope of Integration</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l"/>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Fill the Gap of Data</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l"/>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Strengthen Big Data Analysis and Application</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 name="日期占位符 1"/>
          <p:cNvSpPr>
            <a:spLocks noGrp="1"/>
          </p:cNvSpPr>
          <p:nvPr>
            <p:ph type="dt" sz="half" idx="10"/>
          </p:nvPr>
        </p:nvSpPr>
        <p:spPr/>
        <p:txBody>
          <a:bodyPr/>
          <a:lstStyle/>
          <a:p>
            <a:fld id="{CD622E10-287D-4D96-99B1-326A41D54213}" type="datetime1">
              <a:rPr lang="zh-CN" altLang="en-US" smtClean="0"/>
            </a:fld>
            <a:endParaRPr lang="zh-CN" altLang="en-US"/>
          </a:p>
        </p:txBody>
      </p:sp>
      <p:sp>
        <p:nvSpPr>
          <p:cNvPr id="10" name="灯片编号占位符 9"/>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400" fill="hold"/>
                                        <p:tgtEl>
                                          <p:spTgt spid="37"/>
                                        </p:tgtEl>
                                        <p:attrNameLst>
                                          <p:attrName>ppt_x</p:attrName>
                                        </p:attrNameLst>
                                      </p:cBhvr>
                                      <p:tavLst>
                                        <p:tav tm="0">
                                          <p:val>
                                            <p:strVal val="#ppt_x"/>
                                          </p:val>
                                        </p:tav>
                                        <p:tav tm="100000">
                                          <p:val>
                                            <p:strVal val="#ppt_x"/>
                                          </p:val>
                                        </p:tav>
                                      </p:tavLst>
                                    </p:anim>
                                    <p:anim calcmode="lin" valueType="num">
                                      <p:cBhvr additive="base">
                                        <p:cTn id="11" dur="400" fill="hold"/>
                                        <p:tgtEl>
                                          <p:spTgt spid="37"/>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42579" y="1950325"/>
            <a:ext cx="9953081" cy="4406025"/>
          </a:xfrm>
        </p:spPr>
        <p:txBody>
          <a:bodyPr>
            <a:normAutofit/>
          </a:bodyPr>
          <a:lstStyle/>
          <a:p>
            <a:pPr marL="228600" lvl="1" algn="just">
              <a:lnSpc>
                <a:spcPct val="120000"/>
              </a:lnSpc>
              <a:spcBef>
                <a:spcPts val="1000"/>
              </a:spcBef>
            </a:pPr>
            <a:r>
              <a:rPr lang="en-US" altLang="zh-CN" sz="26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Customs statistics are possibly inconsistent with enterprise statistics in terms of time, scope, classification, and price.</a:t>
            </a:r>
            <a:endParaRPr lang="en-US" altLang="zh-CN" sz="26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marL="228600" lvl="1" algn="just">
              <a:lnSpc>
                <a:spcPct val="120000"/>
              </a:lnSpc>
              <a:spcBef>
                <a:spcPts val="1000"/>
              </a:spcBef>
            </a:pPr>
            <a:r>
              <a:rPr lang="en-US" altLang="zh-CN" sz="26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The name of enterprises may not be the same in the two systems.</a:t>
            </a:r>
            <a:endParaRPr lang="en-US" altLang="zh-CN" sz="26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9"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7" name="矩形 16"/>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8" name="矩形 17"/>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9" name="文本框 18"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951361" y="1291618"/>
            <a:ext cx="7806435"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Technical Issues of Integrating the Two Statistical Systems</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p:txBody>
          <a:bodyPr/>
          <a:lstStyle/>
          <a:p>
            <a:fld id="{49C0442E-F4AB-4371-BD7D-4E2394525003}" type="datetime1">
              <a:rPr lang="zh-CN" altLang="en-US" smtClean="0"/>
            </a:fld>
            <a:endParaRPr lang="zh-CN" altLang="en-US"/>
          </a:p>
        </p:txBody>
      </p:sp>
      <p:sp>
        <p:nvSpPr>
          <p:cNvPr id="4" name="灯片编号占位符 3"/>
          <p:cNvSpPr>
            <a:spLocks noGrp="1"/>
          </p:cNvSpPr>
          <p:nvPr>
            <p:ph type="sldNum" sz="quarter" idx="12"/>
          </p:nvPr>
        </p:nvSpPr>
        <p:spPr/>
        <p:txBody>
          <a:bodyPr/>
          <a:lstStyle/>
          <a:p>
            <a:fld id="{EA8BA1B3-7E7C-4504-A6FA-9CE35AC958C6}" type="slidenum">
              <a:rPr lang="zh-CN" altLang="en-US" smtClean="0"/>
            </a:fld>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4" name="矩形 13"/>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矩形 14"/>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文本框 1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1186237" y="1320598"/>
            <a:ext cx="4405160"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Expand the Scope of Integration</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86237" y="2188192"/>
            <a:ext cx="10007280" cy="2345322"/>
          </a:xfrm>
          <a:prstGeom prst="rect">
            <a:avLst/>
          </a:prstGeom>
          <a:noFill/>
        </p:spPr>
        <p:txBody>
          <a:bodyPr wrap="square" rtlCol="0">
            <a:spAutoFit/>
          </a:bodyPr>
          <a:lstStyle/>
          <a:p>
            <a:pPr marL="285750" indent="-285750" algn="just">
              <a:lnSpc>
                <a:spcPct val="150000"/>
              </a:lnSpc>
              <a:spcBef>
                <a:spcPts val="1200"/>
              </a:spcBef>
              <a:buFont typeface="Wingdings" panose="05000000000000000000" pitchFamily="2" charset="2"/>
              <a:buChar char="l"/>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Survey on key foreign trade enterprises by the Ministry of Commerce</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a:lnSpc>
                <a:spcPct val="150000"/>
              </a:lnSpc>
              <a:spcBef>
                <a:spcPts val="1200"/>
              </a:spcBef>
              <a:buFont typeface="Wingdings" panose="05000000000000000000" pitchFamily="2" charset="2"/>
              <a:buChar char="l"/>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Survey on import and export in key areas of service trade by the Ministry of Commerce</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a:lnSpc>
                <a:spcPct val="150000"/>
              </a:lnSpc>
              <a:spcBef>
                <a:spcPts val="1200"/>
              </a:spcBef>
              <a:buFont typeface="Wingdings" panose="05000000000000000000" pitchFamily="2" charset="2"/>
              <a:buChar char="l"/>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Pilot survey on cross border e-commerce by General Administration of Customs</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a:lnSpc>
                <a:spcPct val="150000"/>
              </a:lnSpc>
              <a:spcBef>
                <a:spcPts val="1200"/>
              </a:spcBef>
              <a:buFont typeface="Wingdings" panose="05000000000000000000" pitchFamily="2" charset="2"/>
              <a:buChar char="l"/>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Statistics on trade credit by Administration of Foreign Exchange</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日期占位符 9"/>
          <p:cNvSpPr>
            <a:spLocks noGrp="1"/>
          </p:cNvSpPr>
          <p:nvPr>
            <p:ph type="dt" sz="half" idx="10"/>
          </p:nvPr>
        </p:nvSpPr>
        <p:spPr/>
        <p:txBody>
          <a:bodyPr/>
          <a:lstStyle/>
          <a:p>
            <a:fld id="{141A4166-5D36-419C-B8DB-5C1A1710C226}" type="datetime1">
              <a:rPr lang="zh-CN" altLang="en-US" smtClean="0"/>
            </a:fld>
            <a:endParaRPr lang="zh-CN" altLang="en-US"/>
          </a:p>
        </p:txBody>
      </p:sp>
      <p:sp>
        <p:nvSpPr>
          <p:cNvPr id="11" name="灯片编号占位符 10"/>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4" name="矩形 13"/>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矩形 14"/>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文本框 1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1154702" y="1308098"/>
            <a:ext cx="2810188"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Fill the Gap of Data</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54702" y="1983285"/>
            <a:ext cx="10733927" cy="3077061"/>
          </a:xfrm>
          <a:prstGeom prst="rect">
            <a:avLst/>
          </a:prstGeom>
          <a:noFill/>
        </p:spPr>
        <p:txBody>
          <a:bodyPr wrap="square" rtlCol="0">
            <a:spAutoFit/>
          </a:bodyPr>
          <a:lstStyle/>
          <a:p>
            <a:pPr marL="285750" indent="-285750">
              <a:lnSpc>
                <a:spcPct val="200000"/>
              </a:lnSpc>
              <a:buFont typeface="Wingdings" panose="05000000000000000000" pitchFamily="2" charset="2"/>
              <a:buChar char="l"/>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How to reflect new business forms, new models, new technologies and new channels?</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200000"/>
              </a:lnSpc>
              <a:buFont typeface="Wingdings" panose="05000000000000000000" pitchFamily="2" charset="2"/>
              <a:buChar char="l"/>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How to reflect the participation in the global value chain?</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742950" lvl="1" indent="-285750">
              <a:lnSpc>
                <a:spcPct val="200000"/>
              </a:lnSpc>
              <a:buFont typeface="Wingdings" panose="05000000000000000000" pitchFamily="2" charset="2"/>
              <a:buChar char="l"/>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parts, raw materials, intermediate products</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200000"/>
              </a:lnSpc>
              <a:buFont typeface="Wingdings" panose="05000000000000000000" pitchFamily="2" charset="2"/>
              <a:buChar char="l"/>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How to calculate the value added of trade?</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200000"/>
              </a:lnSpc>
              <a:buFont typeface="Wingdings" panose="05000000000000000000" pitchFamily="2" charset="2"/>
              <a:buChar char="l"/>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How to reflect the industrial transfer between regions?</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日期占位符 9"/>
          <p:cNvSpPr>
            <a:spLocks noGrp="1"/>
          </p:cNvSpPr>
          <p:nvPr>
            <p:ph type="dt" sz="half" idx="10"/>
          </p:nvPr>
        </p:nvSpPr>
        <p:spPr/>
        <p:txBody>
          <a:bodyPr/>
          <a:lstStyle/>
          <a:p>
            <a:fld id="{141A4166-5D36-419C-B8DB-5C1A1710C226}" type="datetime1">
              <a:rPr lang="zh-CN" altLang="en-US" smtClean="0"/>
            </a:fld>
            <a:endParaRPr lang="zh-CN" altLang="en-US"/>
          </a:p>
        </p:txBody>
      </p:sp>
      <p:sp>
        <p:nvSpPr>
          <p:cNvPr id="11" name="灯片编号占位符 10"/>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4" name="矩形 13"/>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矩形 14"/>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文本框 1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1186237" y="1323510"/>
            <a:ext cx="6057883"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Broaden Big Data Analysis and Application</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86237" y="2194016"/>
            <a:ext cx="9565846" cy="2191434"/>
          </a:xfrm>
          <a:prstGeom prst="rect">
            <a:avLst/>
          </a:prstGeom>
          <a:noFill/>
        </p:spPr>
        <p:txBody>
          <a:bodyPr wrap="square" rtlCol="0">
            <a:spAutoFit/>
          </a:bodyPr>
          <a:lstStyle/>
          <a:p>
            <a:pPr marL="285750" indent="-285750" algn="just">
              <a:lnSpc>
                <a:spcPct val="150000"/>
              </a:lnSpc>
              <a:spcBef>
                <a:spcPts val="1200"/>
              </a:spcBef>
              <a:buFont typeface="Wingdings" panose="05000000000000000000" pitchFamily="2" charset="2"/>
              <a:buChar char="l"/>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Discover the competitive and cooperative relationship between enterprises through social network analysis</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spcBef>
                <a:spcPts val="1200"/>
              </a:spcBef>
              <a:buFont typeface="Wingdings" panose="05000000000000000000" pitchFamily="2" charset="2"/>
              <a:buChar char="l"/>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Develop trading partner recommendation system</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spcBef>
                <a:spcPts val="1200"/>
              </a:spcBef>
              <a:buFont typeface="Wingdings" panose="05000000000000000000" pitchFamily="2" charset="2"/>
              <a:buChar char="l"/>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Introducing the information of trading partner for risk early-warning</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日期占位符 9"/>
          <p:cNvSpPr>
            <a:spLocks noGrp="1"/>
          </p:cNvSpPr>
          <p:nvPr>
            <p:ph type="dt" sz="half" idx="10"/>
          </p:nvPr>
        </p:nvSpPr>
        <p:spPr/>
        <p:txBody>
          <a:bodyPr/>
          <a:lstStyle/>
          <a:p>
            <a:fld id="{141A4166-5D36-419C-B8DB-5C1A1710C226}" type="datetime1">
              <a:rPr lang="zh-CN" altLang="en-US" smtClean="0"/>
            </a:fld>
            <a:endParaRPr lang="zh-CN" altLang="en-US"/>
          </a:p>
        </p:txBody>
      </p:sp>
      <p:sp>
        <p:nvSpPr>
          <p:cNvPr id="11" name="灯片编号占位符 10"/>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9"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5" name="矩形 14"/>
          <p:cNvSpPr/>
          <p:nvPr/>
        </p:nvSpPr>
        <p:spPr>
          <a:xfrm>
            <a:off x="408474" y="133511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矩形 15"/>
          <p:cNvSpPr/>
          <p:nvPr/>
        </p:nvSpPr>
        <p:spPr>
          <a:xfrm>
            <a:off x="555671" y="151558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7" name="文本框 16"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905690" y="1298090"/>
            <a:ext cx="6816597"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Requirements for Trade Statistics in the New Era</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sp>
        <p:nvSpPr>
          <p:cNvPr id="20" name="矩形 19"/>
          <p:cNvSpPr/>
          <p:nvPr/>
        </p:nvSpPr>
        <p:spPr>
          <a:xfrm>
            <a:off x="1462939" y="2461570"/>
            <a:ext cx="9494601" cy="346693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1" name="平行四边形 20"/>
          <p:cNvSpPr/>
          <p:nvPr/>
        </p:nvSpPr>
        <p:spPr>
          <a:xfrm>
            <a:off x="89354" y="2116108"/>
            <a:ext cx="7982592" cy="630623"/>
          </a:xfrm>
          <a:prstGeom prst="parallelogram">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r>
              <a:rPr lang="en-US" altLang="zh-CN" sz="1600" b="1" dirty="0">
                <a:solidFill>
                  <a:srgbClr val="333333"/>
                </a:solidFill>
                <a:latin typeface="Times New Roman" panose="02020603050405020304" pitchFamily="18" charset="0"/>
                <a:ea typeface="宋体" panose="02010600030101010101" pitchFamily="2" charset="-122"/>
                <a:cs typeface="Times New Roman" panose="02020603050405020304" pitchFamily="18" charset="0"/>
              </a:rPr>
              <a:t>Guideline</a:t>
            </a:r>
            <a:r>
              <a:rPr lang="en-US" altLang="zh-CN" sz="1600" b="1" i="0" u="none" strike="noStrike"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s on Promoting the Innovative Development of Foreign Trade</a:t>
            </a:r>
            <a:endParaRPr lang="en-US" altLang="zh-CN" sz="1600" b="1" i="0" u="none" strike="noStrike"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endParaRPr>
          </a:p>
          <a:p>
            <a:pPr algn="ctr"/>
            <a:r>
              <a:rPr lang="en-US" altLang="zh-CN" sz="1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GBF [2020] No.40</a:t>
            </a:r>
            <a:endParaRPr lang="zh-CN" altLang="en-US" sz="1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文本框 21"/>
          <p:cNvSpPr txBox="1"/>
          <p:nvPr/>
        </p:nvSpPr>
        <p:spPr>
          <a:xfrm>
            <a:off x="1641623" y="2835484"/>
            <a:ext cx="9137232" cy="3016210"/>
          </a:xfrm>
          <a:prstGeom prst="rect">
            <a:avLst/>
          </a:prstGeom>
          <a:noFill/>
        </p:spPr>
        <p:txBody>
          <a:bodyPr wrap="square" rtlCol="0">
            <a:spAutoFit/>
          </a:bodyPr>
          <a:lstStyle/>
          <a:p>
            <a:pPr marL="285750" indent="-285750" algn="just">
              <a:buFont typeface="Wingdings" panose="05000000000000000000" pitchFamily="2" charset="2"/>
              <a:buChar char="l"/>
            </a:pPr>
            <a:r>
              <a:rPr lang="en-US" altLang="zh-CN" dirty="0">
                <a:effectLst/>
                <a:latin typeface="Times New Roman" panose="02020603050405020304" pitchFamily="18" charset="0"/>
                <a:ea typeface="微软雅黑" panose="020B0503020204020204" pitchFamily="34" charset="-122"/>
                <a:cs typeface="Times New Roman" panose="02020603050405020304" pitchFamily="18" charset="0"/>
              </a:rPr>
              <a:t>Focusing on the construction of a new development pattern that domestic circulation is the main body and domestic and international double circulation promote mutually, we should accelerate the </a:t>
            </a:r>
            <a:r>
              <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“five optimizations"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of</a:t>
            </a:r>
            <a:r>
              <a:rPr lang="en-US" altLang="zh-CN"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international market layout</a:t>
            </a:r>
            <a:r>
              <a:rPr lang="en-US" altLang="zh-CN"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domestic regional layout</a:t>
            </a:r>
            <a:r>
              <a:rPr lang="en-US" altLang="zh-CN"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business entities</a:t>
            </a:r>
            <a:r>
              <a:rPr lang="en-US" altLang="zh-CN"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commodity structure</a:t>
            </a:r>
            <a:r>
              <a:rPr lang="en-US" altLang="zh-CN" b="1"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a:effectLst/>
                <a:latin typeface="Times New Roman" panose="02020603050405020304" pitchFamily="18" charset="0"/>
                <a:ea typeface="微软雅黑" panose="020B0503020204020204" pitchFamily="34" charset="-122"/>
                <a:cs typeface="Times New Roman" panose="02020603050405020304" pitchFamily="18" charset="0"/>
              </a:rPr>
              <a:t>and </a:t>
            </a:r>
            <a:r>
              <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trade mode</a:t>
            </a:r>
            <a:r>
              <a:rPr lang="en-US" altLang="zh-CN" dirty="0">
                <a:effectLst/>
                <a:latin typeface="Times New Roman" panose="02020603050405020304" pitchFamily="18" charset="0"/>
                <a:ea typeface="微软雅黑" panose="020B0503020204020204" pitchFamily="34" charset="-122"/>
                <a:cs typeface="Times New Roman" panose="02020603050405020304" pitchFamily="18" charset="0"/>
              </a:rPr>
              <a:t>, and the "three constructions“, i.e., foreign trade transformation and upgrading base, trade promotion platform, and international marketing system. Cultivate new advantages in participating in international cooperation and competition under the new situation, and achieve innovative development of foreign trade.</a:t>
            </a:r>
            <a:endParaRPr lang="en-US" altLang="zh-CN" dirty="0">
              <a:effectLst/>
              <a:latin typeface="Times New Roman" panose="02020603050405020304" pitchFamily="18" charset="0"/>
              <a:ea typeface="微软雅黑" panose="020B0503020204020204" pitchFamily="34" charset="-122"/>
              <a:cs typeface="Times New Roman" panose="02020603050405020304" pitchFamily="18" charset="0"/>
            </a:endParaRPr>
          </a:p>
          <a:p>
            <a:pPr marL="742950" lvl="1" indent="-285750" algn="just">
              <a:spcBef>
                <a:spcPts val="600"/>
              </a:spcBef>
              <a:buFont typeface="Wingdings" panose="05000000000000000000" pitchFamily="2" charset="2"/>
              <a:buChar char="l"/>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Cultivate </a:t>
            </a:r>
            <a:r>
              <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leading enterprises</a:t>
            </a: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with global competitiveness</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marL="742950" lvl="1" indent="-285750" algn="just">
              <a:spcBef>
                <a:spcPts val="600"/>
              </a:spcBef>
              <a:buFont typeface="Wingdings" panose="05000000000000000000" pitchFamily="2" charset="2"/>
              <a:buChar char="l"/>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Enhance the trade competitiveness of </a:t>
            </a:r>
            <a:r>
              <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SMEs</a:t>
            </a:r>
            <a:endParaRPr lang="zh-CN"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日期占位符 27"/>
          <p:cNvSpPr>
            <a:spLocks noGrp="1"/>
          </p:cNvSpPr>
          <p:nvPr>
            <p:ph type="dt" sz="half" idx="10"/>
          </p:nvPr>
        </p:nvSpPr>
        <p:spPr/>
        <p:txBody>
          <a:bodyPr/>
          <a:lstStyle/>
          <a:p>
            <a:fld id="{F478AED0-A556-4905-A114-59F243E71B35}" type="datetime1">
              <a:rPr lang="zh-CN" altLang="en-US" smtClean="0"/>
            </a:fld>
            <a:endParaRPr lang="zh-CN" altLang="en-US"/>
          </a:p>
        </p:txBody>
      </p:sp>
      <p:sp>
        <p:nvSpPr>
          <p:cNvPr id="29" name="灯片编号占位符 28"/>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62"/>
          <p:cNvSpPr txBox="1">
            <a:spLocks noChangeArrowheads="1"/>
          </p:cNvSpPr>
          <p:nvPr/>
        </p:nvSpPr>
        <p:spPr bwMode="auto">
          <a:xfrm>
            <a:off x="2502015" y="3120845"/>
            <a:ext cx="77348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r>
              <a:rPr lang="en-US" altLang="zh-CN" sz="4800" b="1" dirty="0">
                <a:solidFill>
                  <a:schemeClr val="tx1">
                    <a:lumMod val="85000"/>
                    <a:lumOff val="15000"/>
                  </a:schemeClr>
                </a:solidFill>
                <a:latin typeface="微软雅黑" panose="020B0503020204020204" pitchFamily="34" charset="-122"/>
              </a:rPr>
              <a:t>Thank You for Listening!</a:t>
            </a:r>
            <a:endParaRPr lang="zh-CN" altLang="en-US" sz="4800" b="1" dirty="0">
              <a:solidFill>
                <a:schemeClr val="tx1">
                  <a:lumMod val="85000"/>
                  <a:lumOff val="15000"/>
                </a:schemeClr>
              </a:solidFill>
              <a:latin typeface="微软雅黑" panose="020B0503020204020204" pitchFamily="34" charset="-122"/>
            </a:endParaRPr>
          </a:p>
        </p:txBody>
      </p:sp>
      <p:sp>
        <p:nvSpPr>
          <p:cNvPr id="7" name="矩形 6"/>
          <p:cNvSpPr/>
          <p:nvPr/>
        </p:nvSpPr>
        <p:spPr>
          <a:xfrm>
            <a:off x="1466850" y="2543020"/>
            <a:ext cx="9677400" cy="2114550"/>
          </a:xfrm>
          <a:prstGeom prst="rect">
            <a:avLst/>
          </a:prstGeom>
          <a:noFill/>
          <a:ln w="25400">
            <a:solidFill>
              <a:srgbClr val="AD0B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solidFill>
                <a:schemeClr val="tx1">
                  <a:lumMod val="75000"/>
                  <a:lumOff val="25000"/>
                </a:schemeClr>
              </a:solidFill>
            </a:endParaRPr>
          </a:p>
        </p:txBody>
      </p:sp>
      <p:sp>
        <p:nvSpPr>
          <p:cNvPr id="8" name="矩形 7"/>
          <p:cNvSpPr/>
          <p:nvPr/>
        </p:nvSpPr>
        <p:spPr>
          <a:xfrm>
            <a:off x="10884091" y="4318036"/>
            <a:ext cx="476250" cy="47625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9" name="矩形 8"/>
          <p:cNvSpPr/>
          <p:nvPr/>
        </p:nvSpPr>
        <p:spPr>
          <a:xfrm>
            <a:off x="10637838" y="4111470"/>
            <a:ext cx="474662" cy="474662"/>
          </a:xfrm>
          <a:prstGeom prst="rect">
            <a:avLst/>
          </a:prstGeom>
          <a:solidFill>
            <a:srgbClr val="AD0B2A">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0" name="矩形 9"/>
          <p:cNvSpPr/>
          <p:nvPr/>
        </p:nvSpPr>
        <p:spPr>
          <a:xfrm>
            <a:off x="1261242" y="2300804"/>
            <a:ext cx="474663" cy="474662"/>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1" name="矩形 10"/>
          <p:cNvSpPr/>
          <p:nvPr/>
        </p:nvSpPr>
        <p:spPr>
          <a:xfrm>
            <a:off x="1460500" y="2489045"/>
            <a:ext cx="474663" cy="474662"/>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grpSp>
        <p:nvGrpSpPr>
          <p:cNvPr id="17" name="组合 16"/>
          <p:cNvGrpSpPr/>
          <p:nvPr/>
        </p:nvGrpSpPr>
        <p:grpSpPr>
          <a:xfrm>
            <a:off x="295011" y="240964"/>
            <a:ext cx="4087131" cy="898421"/>
            <a:chOff x="457056" y="1559332"/>
            <a:chExt cx="4087131" cy="898421"/>
          </a:xfrm>
        </p:grpSpPr>
        <p:pic>
          <p:nvPicPr>
            <p:cNvPr id="18" name="图片 17"/>
            <p:cNvPicPr>
              <a:picLocks noChangeAspect="1"/>
            </p:cNvPicPr>
            <p:nvPr/>
          </p:nvPicPr>
          <p:blipFill rotWithShape="1">
            <a:blip r:embed="rId1" cstate="screen"/>
            <a:srcRect r="22241"/>
            <a:stretch>
              <a:fillRect/>
            </a:stretch>
          </p:blipFill>
          <p:spPr>
            <a:xfrm>
              <a:off x="457056" y="1559332"/>
              <a:ext cx="2520737" cy="898421"/>
            </a:xfrm>
            <a:prstGeom prst="rect">
              <a:avLst/>
            </a:prstGeom>
          </p:spPr>
        </p:pic>
        <p:cxnSp>
          <p:nvCxnSpPr>
            <p:cNvPr id="19" name="直线连接符 18"/>
            <p:cNvCxnSpPr/>
            <p:nvPr/>
          </p:nvCxnSpPr>
          <p:spPr>
            <a:xfrm>
              <a:off x="3054627" y="1739237"/>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085310" y="1739237"/>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grpSp>
      <p:sp>
        <p:nvSpPr>
          <p:cNvPr id="12" name="日期占位符 11"/>
          <p:cNvSpPr>
            <a:spLocks noGrp="1"/>
          </p:cNvSpPr>
          <p:nvPr>
            <p:ph type="dt" sz="half" idx="10"/>
          </p:nvPr>
        </p:nvSpPr>
        <p:spPr/>
        <p:txBody>
          <a:bodyPr/>
          <a:lstStyle/>
          <a:p>
            <a:fld id="{9DE38D90-372E-4C08-9667-26E2E3F14428}" type="datetime1">
              <a:rPr lang="zh-CN" altLang="en-US" smtClean="0"/>
            </a:fld>
            <a:endParaRPr lang="zh-CN" altLang="en-US"/>
          </a:p>
        </p:txBody>
      </p:sp>
      <p:sp>
        <p:nvSpPr>
          <p:cNvPr id="13" name="灯片编号占位符 12"/>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9"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5" name="矩形 14"/>
          <p:cNvSpPr/>
          <p:nvPr/>
        </p:nvSpPr>
        <p:spPr>
          <a:xfrm>
            <a:off x="408474" y="134562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矩形 15"/>
          <p:cNvSpPr/>
          <p:nvPr/>
        </p:nvSpPr>
        <p:spPr>
          <a:xfrm>
            <a:off x="555671" y="152609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7" name="文本框 16"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919333" y="1298849"/>
            <a:ext cx="6816595"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Requirements for Trade Statistics in the New Era</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sp>
        <p:nvSpPr>
          <p:cNvPr id="20" name="矩形 19"/>
          <p:cNvSpPr/>
          <p:nvPr/>
        </p:nvSpPr>
        <p:spPr>
          <a:xfrm>
            <a:off x="1578560" y="2376300"/>
            <a:ext cx="9494601" cy="3980049"/>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1" name="平行四边形 20"/>
          <p:cNvSpPr/>
          <p:nvPr/>
        </p:nvSpPr>
        <p:spPr>
          <a:xfrm>
            <a:off x="198031" y="2075563"/>
            <a:ext cx="9660672" cy="630000"/>
          </a:xfrm>
          <a:prstGeom prst="parallelogram">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latinLnBrk="1"/>
            <a:r>
              <a:rPr lang="en-US" altLang="zh-CN" sz="1600" b="1" dirty="0">
                <a:solidFill>
                  <a:srgbClr val="333333"/>
                </a:solidFill>
                <a:latin typeface="Times New Roman" panose="02020603050405020304" pitchFamily="18" charset="0"/>
                <a:ea typeface="宋体" panose="02010600030101010101" pitchFamily="2" charset="-122"/>
                <a:cs typeface="Times New Roman" panose="02020603050405020304" pitchFamily="18" charset="0"/>
              </a:rPr>
              <a:t>Guideline</a:t>
            </a:r>
            <a:r>
              <a:rPr lang="en-US" altLang="zh-CN" sz="1600" b="1" i="0" u="none" strike="noStrike"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s</a:t>
            </a:r>
            <a:r>
              <a:rPr lang="en-US" altLang="zh-CN" sz="1600" b="1" i="0" u="none" strike="noStrike" dirty="0">
                <a:solidFill>
                  <a:schemeClr val="bg2">
                    <a:lumMod val="25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 on Accelerating the Development of New Forms and Models of Foreign Trade</a:t>
            </a:r>
            <a:endParaRPr lang="en-US" altLang="zh-CN" sz="1600" b="1" i="0" u="none" strike="noStrike" dirty="0">
              <a:solidFill>
                <a:schemeClr val="bg2">
                  <a:lumMod val="25000"/>
                </a:schemeClr>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latinLnBrk="1"/>
            <a:r>
              <a:rPr lang="en-US" altLang="zh-CN" sz="1600" i="0" u="none" strike="noStrike" dirty="0">
                <a:solidFill>
                  <a:schemeClr val="bg2">
                    <a:lumMod val="25000"/>
                  </a:schemeClr>
                </a:solidFill>
                <a:effectLst/>
                <a:latin typeface="Times New Roman" panose="02020603050405020304" pitchFamily="18" charset="0"/>
                <a:ea typeface="微软雅黑" panose="020B0503020204020204" pitchFamily="34" charset="-122"/>
                <a:cs typeface="Times New Roman" panose="02020603050405020304" pitchFamily="18" charset="0"/>
              </a:rPr>
              <a:t>GBF [2021] No.24</a:t>
            </a:r>
            <a:endParaRPr lang="zh-CN" altLang="en-US" sz="1600" i="0" u="none" strike="noStrike" dirty="0">
              <a:solidFill>
                <a:schemeClr val="bg2">
                  <a:lumMod val="25000"/>
                </a:schemeClr>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文本框 21"/>
          <p:cNvSpPr txBox="1"/>
          <p:nvPr/>
        </p:nvSpPr>
        <p:spPr>
          <a:xfrm>
            <a:off x="1736224" y="2718685"/>
            <a:ext cx="9137232" cy="3056350"/>
          </a:xfrm>
          <a:prstGeom prst="rect">
            <a:avLst/>
          </a:prstGeom>
          <a:noFill/>
        </p:spPr>
        <p:txBody>
          <a:bodyPr wrap="square" rtlCol="0">
            <a:spAutoFit/>
          </a:bodyPr>
          <a:lstStyle/>
          <a:p>
            <a:pPr marL="285750" indent="-285750" algn="just">
              <a:buFont typeface="Wingdings" panose="05000000000000000000" pitchFamily="2" charset="2"/>
              <a:buChar char="l"/>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By 2025, the institutional mechanisms and policy systems for the development of new formats and new models of foreign trade will be improved, the business environment will be optimized, a number of </a:t>
            </a:r>
            <a:r>
              <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leading enterprises and industrial clusters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with international competitiveness will be strengthened, the level of the</a:t>
            </a:r>
            <a:r>
              <a:rPr lang="en-US" altLang="zh-CN"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industrial value chain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will be upgraded, and the leading role of foreign trade and the national economy is further enhanced.</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a:lnSpc>
                <a:spcPct val="110000"/>
              </a:lnSpc>
              <a:spcBef>
                <a:spcPts val="600"/>
              </a:spcBef>
              <a:buFont typeface="Wingdings" panose="05000000000000000000" pitchFamily="2" charset="2"/>
              <a:buChar char="l"/>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Promote the data docking among commerce, customs, taxation, market supervision, postal and other departments to strengthen the supervision of tax evasion, counterfeit and inferior transactions, and false transactions besides streamlining services. </a:t>
            </a:r>
            <a:r>
              <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Improve the foreign trade  statistical system of new business formats and new models</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MOFCOM takes the lead</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GACC, SATC, SAMR,</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NBS</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CSPB</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cooperate according to their own responsibilities</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日期占位符 27"/>
          <p:cNvSpPr>
            <a:spLocks noGrp="1"/>
          </p:cNvSpPr>
          <p:nvPr>
            <p:ph type="dt" sz="half" idx="10"/>
          </p:nvPr>
        </p:nvSpPr>
        <p:spPr/>
        <p:txBody>
          <a:bodyPr/>
          <a:lstStyle/>
          <a:p>
            <a:fld id="{F478AED0-A556-4905-A114-59F243E71B35}" type="datetime1">
              <a:rPr lang="zh-CN" altLang="en-US" smtClean="0"/>
            </a:fld>
            <a:endParaRPr lang="zh-CN" altLang="en-US" dirty="0"/>
          </a:p>
        </p:txBody>
      </p:sp>
      <p:sp>
        <p:nvSpPr>
          <p:cNvPr id="29" name="灯片编号占位符 28"/>
          <p:cNvSpPr>
            <a:spLocks noGrp="1"/>
          </p:cNvSpPr>
          <p:nvPr>
            <p:ph type="sldNum" sz="quarter" idx="12"/>
          </p:nvPr>
        </p:nvSpPr>
        <p:spPr/>
        <p:txBody>
          <a:bodyPr/>
          <a:lstStyle/>
          <a:p>
            <a:fld id="{EA8BA1B3-7E7C-4504-A6FA-9CE35AC958C6}" type="slidenum">
              <a:rPr lang="zh-CN" altLang="en-US" smtClean="0"/>
            </a:fld>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9"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5" name="矩形 14"/>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矩形 15"/>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7" name="文本框 16"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887806" y="1320722"/>
            <a:ext cx="3074154"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Customs Statistics</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sp>
        <p:nvSpPr>
          <p:cNvPr id="20" name="矩形 19"/>
          <p:cNvSpPr/>
          <p:nvPr/>
        </p:nvSpPr>
        <p:spPr>
          <a:xfrm>
            <a:off x="1578560" y="2376301"/>
            <a:ext cx="9384715" cy="2862450"/>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1" name="平行四边形 20"/>
          <p:cNvSpPr/>
          <p:nvPr/>
        </p:nvSpPr>
        <p:spPr>
          <a:xfrm>
            <a:off x="755080" y="2125384"/>
            <a:ext cx="3343954" cy="538295"/>
          </a:xfrm>
          <a:prstGeom prst="parallelogram">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000" b="1" dirty="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Customs Declaration</a:t>
            </a:r>
            <a:endParaRPr lang="zh-CN" altLang="en-US" sz="2000" b="1" dirty="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文本框 21"/>
          <p:cNvSpPr txBox="1"/>
          <p:nvPr/>
        </p:nvSpPr>
        <p:spPr>
          <a:xfrm>
            <a:off x="1741712" y="2789800"/>
            <a:ext cx="8871728" cy="2203167"/>
          </a:xfrm>
          <a:prstGeom prst="rect">
            <a:avLst/>
          </a:prstGeom>
          <a:noFill/>
        </p:spPr>
        <p:txBody>
          <a:bodyPr wrap="square" rtlCol="0">
            <a:spAutoFit/>
          </a:bodyPr>
          <a:lstStyle/>
          <a:p>
            <a:pPr marL="285750" indent="-285750" algn="just">
              <a:lnSpc>
                <a:spcPct val="110000"/>
              </a:lnSpc>
              <a:buFont typeface="Wingdings" panose="05000000000000000000" pitchFamily="2" charset="2"/>
              <a:buChar char="l"/>
            </a:pPr>
            <a:r>
              <a:rPr lang="en-US" altLang="zh-CN" sz="1800" b="1" dirty="0">
                <a:solidFill>
                  <a:srgbClr val="AD0B2A"/>
                </a:solidFill>
                <a:effectLst/>
                <a:latin typeface="Times New Roman" panose="02020603050405020304" pitchFamily="18" charset="0"/>
                <a:ea typeface="微软雅黑" panose="020B0503020204020204" pitchFamily="34" charset="-122"/>
                <a:cs typeface="Times New Roman" panose="02020603050405020304" pitchFamily="18" charset="0"/>
              </a:rPr>
              <a:t>domestic consignee/consignor</a:t>
            </a:r>
            <a:r>
              <a:rPr lang="en-US" altLang="zh-CN" sz="1800" dirty="0">
                <a:effectLst/>
                <a:latin typeface="Times New Roman" panose="02020603050405020304" pitchFamily="18" charset="0"/>
                <a:ea typeface="微软雅黑" panose="020B0503020204020204" pitchFamily="34" charset="-122"/>
                <a:cs typeface="Times New Roman" panose="02020603050405020304" pitchFamily="18" charset="0"/>
              </a:rPr>
              <a:t>, entry/exit customs, import/export date, overseas consignee/consignor,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mode</a:t>
            </a:r>
            <a:r>
              <a:rPr lang="en-US" altLang="zh-CN" sz="1800" dirty="0">
                <a:effectLst/>
                <a:latin typeface="Times New Roman" panose="02020603050405020304" pitchFamily="18" charset="0"/>
                <a:ea typeface="微软雅黑" panose="020B0503020204020204" pitchFamily="34" charset="-122"/>
                <a:cs typeface="Times New Roman" panose="02020603050405020304" pitchFamily="18" charset="0"/>
              </a:rPr>
              <a:t> of transport, name od means of transportations, </a:t>
            </a:r>
            <a:r>
              <a:rPr lang="en-US" altLang="zh-CN" sz="1800" b="1" dirty="0">
                <a:solidFill>
                  <a:srgbClr val="AD0B2A"/>
                </a:solidFill>
                <a:effectLst/>
                <a:latin typeface="Times New Roman" panose="02020603050405020304" pitchFamily="18" charset="0"/>
                <a:ea typeface="微软雅黑" panose="020B0503020204020204" pitchFamily="34" charset="-122"/>
                <a:cs typeface="Times New Roman" panose="02020603050405020304" pitchFamily="18" charset="0"/>
              </a:rPr>
              <a:t>consuming and using unit/producing and sale unit</a:t>
            </a:r>
            <a:r>
              <a:rPr lang="en-US" altLang="zh-CN" sz="1800" dirty="0">
                <a:effectLst/>
                <a:latin typeface="Times New Roman" panose="02020603050405020304" pitchFamily="18" charset="0"/>
                <a:ea typeface="微软雅黑" panose="020B0503020204020204" pitchFamily="34" charset="-122"/>
                <a:cs typeface="Times New Roman" panose="02020603050405020304" pitchFamily="18" charset="0"/>
              </a:rPr>
              <a:t>, mode of supervision, trading country(region</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800" dirty="0">
                <a:effectLst/>
                <a:latin typeface="Times New Roman" panose="02020603050405020304" pitchFamily="18" charset="0"/>
                <a:ea typeface="微软雅黑" panose="020B0503020204020204" pitchFamily="34" charset="-122"/>
                <a:cs typeface="Times New Roman" panose="02020603050405020304" pitchFamily="18" charset="0"/>
              </a:rPr>
              <a:t>, country(region) of departure/arrival, port of entry/departure, transaction method, freight, premium, miscellaneous charges, commodity name, specification and model, quantity and unit, unit price, total price, currency system, country(region) of origin, final destination country(region), domestic destination/domestic source of goods, etc</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日期占位符 27"/>
          <p:cNvSpPr>
            <a:spLocks noGrp="1"/>
          </p:cNvSpPr>
          <p:nvPr>
            <p:ph type="dt" sz="half" idx="10"/>
          </p:nvPr>
        </p:nvSpPr>
        <p:spPr/>
        <p:txBody>
          <a:bodyPr/>
          <a:lstStyle/>
          <a:p>
            <a:fld id="{F478AED0-A556-4905-A114-59F243E71B35}" type="datetime1">
              <a:rPr lang="zh-CN" altLang="en-US" smtClean="0"/>
            </a:fld>
            <a:endParaRPr lang="zh-CN" altLang="en-US"/>
          </a:p>
        </p:txBody>
      </p:sp>
      <p:sp>
        <p:nvSpPr>
          <p:cNvPr id="29" name="灯片编号占位符 28"/>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3"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4" name="矩形 13"/>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5" name="矩形 14"/>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6" name="文本框 1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909262" y="1314855"/>
            <a:ext cx="3184215"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Enterprise Statistics</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sp>
        <p:nvSpPr>
          <p:cNvPr id="2" name="矩形 1"/>
          <p:cNvSpPr/>
          <p:nvPr/>
        </p:nvSpPr>
        <p:spPr>
          <a:xfrm>
            <a:off x="1436475" y="2376301"/>
            <a:ext cx="4167573" cy="3743943"/>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平行四边形 9"/>
          <p:cNvSpPr/>
          <p:nvPr/>
        </p:nvSpPr>
        <p:spPr>
          <a:xfrm>
            <a:off x="377868" y="2113039"/>
            <a:ext cx="3600000" cy="526522"/>
          </a:xfrm>
          <a:prstGeom prst="parallelogram">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b="1" dirty="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Industrial Enterprises Statistics </a:t>
            </a:r>
            <a:endParaRPr lang="zh-CN" altLang="en-US" b="1" dirty="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矩形 16"/>
          <p:cNvSpPr/>
          <p:nvPr/>
        </p:nvSpPr>
        <p:spPr>
          <a:xfrm>
            <a:off x="6797590" y="2376300"/>
            <a:ext cx="4275786" cy="3743944"/>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8" name="平行四边形 17"/>
          <p:cNvSpPr/>
          <p:nvPr/>
        </p:nvSpPr>
        <p:spPr>
          <a:xfrm>
            <a:off x="5769694" y="2113039"/>
            <a:ext cx="4275786" cy="526522"/>
          </a:xfrm>
          <a:prstGeom prst="parallelogram">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b="1" dirty="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Wholesale and Retail Enterprises Statistics</a:t>
            </a:r>
            <a:endParaRPr lang="zh-CN" altLang="en-US" b="1" dirty="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p:cNvSpPr txBox="1"/>
          <p:nvPr/>
        </p:nvSpPr>
        <p:spPr>
          <a:xfrm>
            <a:off x="1463773" y="2655651"/>
            <a:ext cx="4140878" cy="2990562"/>
          </a:xfrm>
          <a:prstGeom prst="rect">
            <a:avLst/>
          </a:prstGeom>
          <a:noFill/>
        </p:spPr>
        <p:txBody>
          <a:bodyPr wrap="square" rtlCol="0">
            <a:spAutoFit/>
          </a:bodyPr>
          <a:lstStyle/>
          <a:p>
            <a:pPr marL="285750" indent="-285750">
              <a:buFont typeface="Wingdings" panose="05000000000000000000" pitchFamily="2" charset="2"/>
              <a:buChar char="l"/>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Scope </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industrial legal entities above designated scale (annual revenue of 20 million RMB and above)</a:t>
            </a:r>
            <a:endParaRPr lang="en-US" altLang="zh-CN" dirty="0">
              <a:latin typeface="微软雅黑" panose="020B0503020204020204" pitchFamily="34" charset="-122"/>
              <a:ea typeface="微软雅黑" panose="020B0503020204020204" pitchFamily="34" charset="-122"/>
            </a:endParaRPr>
          </a:p>
          <a:p>
            <a:pPr marL="285750" indent="-285750">
              <a:spcBef>
                <a:spcPts val="1000"/>
              </a:spcBef>
              <a:buFont typeface="Wingdings" panose="05000000000000000000" pitchFamily="2" charset="2"/>
              <a:buChar char="l"/>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Indicators</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basic information, employees, financial status, production and operation, research and development activities and innovation, informatization and e-commerce, etc.</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marL="539750" lvl="1" indent="-285750">
              <a:buFont typeface="Wingdings" panose="05000000000000000000" pitchFamily="2" charset="2"/>
              <a:buChar char="l"/>
            </a:pPr>
            <a:r>
              <a:rPr lang="en-US" altLang="zh-CN" dirty="0">
                <a:solidFill>
                  <a:srgbClr val="AD0B2A"/>
                </a:solidFill>
                <a:latin typeface="Times New Roman" panose="02020603050405020304" pitchFamily="18" charset="0"/>
                <a:ea typeface="微软雅黑" panose="020B0503020204020204" pitchFamily="34" charset="-122"/>
                <a:cs typeface="Times New Roman" panose="02020603050405020304" pitchFamily="18" charset="0"/>
              </a:rPr>
              <a:t>export delivery value</a:t>
            </a:r>
            <a:endParaRPr lang="zh-CN" altLang="zh-CN" dirty="0">
              <a:solidFill>
                <a:srgbClr val="AD0B2A"/>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文本框 18"/>
          <p:cNvSpPr txBox="1"/>
          <p:nvPr/>
        </p:nvSpPr>
        <p:spPr>
          <a:xfrm>
            <a:off x="6903292" y="2655651"/>
            <a:ext cx="4149064" cy="3293209"/>
          </a:xfrm>
          <a:prstGeom prst="rect">
            <a:avLst/>
          </a:prstGeom>
          <a:noFill/>
        </p:spPr>
        <p:txBody>
          <a:bodyPr wrap="square" rtlCol="0">
            <a:spAutoFit/>
          </a:bodyPr>
          <a:lstStyle/>
          <a:p>
            <a:pPr marL="285750" indent="-285750" algn="just">
              <a:buFont typeface="Wingdings" panose="05000000000000000000" pitchFamily="2" charset="2"/>
              <a:buChar char="l"/>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Scope </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wholesale and retail legal entities above designated scale (wholesale enterprises: annual revenue of 20 million RMB and above; retail enterprises: annual revenue of 5 million RMB and above)</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spcBef>
                <a:spcPts val="1000"/>
              </a:spcBef>
              <a:buFont typeface="Wingdings" panose="05000000000000000000" pitchFamily="2" charset="2"/>
              <a:buChar char="l"/>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Indicators</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basic information, financial status, and operating conditions</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marL="539750" lvl="1" indent="-285750" algn="just">
              <a:buFont typeface="Wingdings" panose="05000000000000000000" pitchFamily="2" charset="2"/>
              <a:buChar char="l"/>
            </a:pPr>
            <a:r>
              <a:rPr lang="en-US" altLang="zh-CN" dirty="0">
                <a:solidFill>
                  <a:srgbClr val="AD0B2A"/>
                </a:solidFill>
                <a:latin typeface="Times New Roman" panose="02020603050405020304" pitchFamily="18" charset="0"/>
                <a:ea typeface="微软雅黑" panose="020B0503020204020204" pitchFamily="34" charset="-122"/>
                <a:cs typeface="Times New Roman" panose="02020603050405020304" pitchFamily="18" charset="0"/>
              </a:rPr>
              <a:t>commodity purchase value - imports</a:t>
            </a:r>
            <a:endParaRPr lang="en-US" altLang="zh-CN" dirty="0">
              <a:solidFill>
                <a:srgbClr val="AD0B2A"/>
              </a:solidFill>
              <a:latin typeface="Times New Roman" panose="02020603050405020304" pitchFamily="18" charset="0"/>
              <a:ea typeface="微软雅黑" panose="020B0503020204020204" pitchFamily="34" charset="-122"/>
              <a:cs typeface="Times New Roman" panose="02020603050405020304" pitchFamily="18" charset="0"/>
            </a:endParaRPr>
          </a:p>
          <a:p>
            <a:pPr marL="539750" lvl="1" indent="-285750" algn="just">
              <a:buFont typeface="Wingdings" panose="05000000000000000000" pitchFamily="2" charset="2"/>
              <a:buChar char="l"/>
            </a:pPr>
            <a:r>
              <a:rPr lang="en-US" altLang="zh-CN" dirty="0">
                <a:solidFill>
                  <a:srgbClr val="AD0B2A"/>
                </a:solidFill>
                <a:latin typeface="Times New Roman" panose="02020603050405020304" pitchFamily="18" charset="0"/>
                <a:ea typeface="微软雅黑" panose="020B0503020204020204" pitchFamily="34" charset="-122"/>
                <a:cs typeface="Times New Roman" panose="02020603050405020304" pitchFamily="18" charset="0"/>
              </a:rPr>
              <a:t>commodity sales value - exports</a:t>
            </a:r>
            <a:endParaRPr lang="en-US" altLang="zh-CN" dirty="0">
              <a:solidFill>
                <a:srgbClr val="AD0B2A"/>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日期占位符 11"/>
          <p:cNvSpPr>
            <a:spLocks noGrp="1"/>
          </p:cNvSpPr>
          <p:nvPr>
            <p:ph type="dt" sz="half" idx="10"/>
          </p:nvPr>
        </p:nvSpPr>
        <p:spPr/>
        <p:txBody>
          <a:bodyPr/>
          <a:lstStyle/>
          <a:p>
            <a:fld id="{A44452F4-1627-44A3-A0F2-B1736BBDAB84}" type="datetime1">
              <a:rPr lang="zh-CN" altLang="en-US" smtClean="0"/>
            </a:fld>
            <a:endParaRPr lang="zh-CN" altLang="en-US" dirty="0"/>
          </a:p>
        </p:txBody>
      </p:sp>
      <p:sp>
        <p:nvSpPr>
          <p:cNvPr id="13" name="灯片编号占位符 12"/>
          <p:cNvSpPr>
            <a:spLocks noGrp="1"/>
          </p:cNvSpPr>
          <p:nvPr>
            <p:ph type="sldNum" sz="quarter" idx="12"/>
          </p:nvPr>
        </p:nvSpPr>
        <p:spPr/>
        <p:txBody>
          <a:bodyPr/>
          <a:lstStyle/>
          <a:p>
            <a:fld id="{EA8BA1B3-7E7C-4504-A6FA-9CE35AC958C6}" type="slidenum">
              <a:rPr lang="zh-CN" altLang="en-US" smtClean="0"/>
            </a:fld>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9"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8" name="矩形 17"/>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9" name="矩形 18"/>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24" name="矩形 23"/>
          <p:cNvSpPr/>
          <p:nvPr/>
        </p:nvSpPr>
        <p:spPr>
          <a:xfrm>
            <a:off x="2237046" y="2376301"/>
            <a:ext cx="4167573" cy="1825044"/>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5" name="平行四边形 24"/>
          <p:cNvSpPr/>
          <p:nvPr/>
        </p:nvSpPr>
        <p:spPr>
          <a:xfrm>
            <a:off x="1385909" y="2106301"/>
            <a:ext cx="3600000" cy="540000"/>
          </a:xfrm>
          <a:prstGeom prst="parallelogram">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b="1" dirty="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Industrial Statistics </a:t>
            </a:r>
            <a:endParaRPr lang="en-US" altLang="zh-CN" b="1" dirty="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文本框 25"/>
          <p:cNvSpPr txBox="1"/>
          <p:nvPr/>
        </p:nvSpPr>
        <p:spPr>
          <a:xfrm>
            <a:off x="2259264" y="2677815"/>
            <a:ext cx="4167572" cy="1200329"/>
          </a:xfrm>
          <a:prstGeom prst="rect">
            <a:avLst/>
          </a:prstGeom>
          <a:noFill/>
        </p:spPr>
        <p:txBody>
          <a:bodyPr wrap="square" rtlCol="0">
            <a:spAutoFit/>
          </a:bodyPr>
          <a:lstStyle/>
          <a:p>
            <a:pPr lvl="0" indent="-179705">
              <a:buFont typeface="Arial" panose="020B0604020202020204" pitchFamily="34" charset="0"/>
              <a:buChar char="•"/>
            </a:pPr>
            <a:r>
              <a:rPr lang="en-US" altLang="zh-CN"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export only, no import information</a:t>
            </a:r>
            <a:endParaRPr lang="en-US" altLang="zh-CN"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lvl="0" indent="-179705">
              <a:buFont typeface="Arial" panose="020B0604020202020204" pitchFamily="34" charset="0"/>
              <a:buChar char="•"/>
            </a:pPr>
            <a:r>
              <a:rPr lang="en-US" altLang="zh-CN"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export information includes commodity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information only, </a:t>
            </a:r>
            <a:r>
              <a:rPr lang="en-US" altLang="zh-CN"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nothing about trading counterparties</a:t>
            </a:r>
            <a:endParaRPr lang="zh-CN" altLang="en-US"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矩形 26"/>
          <p:cNvSpPr/>
          <p:nvPr/>
        </p:nvSpPr>
        <p:spPr>
          <a:xfrm>
            <a:off x="6404619" y="2367591"/>
            <a:ext cx="4167573" cy="1833754"/>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8" name="平行四边形 27"/>
          <p:cNvSpPr/>
          <p:nvPr/>
        </p:nvSpPr>
        <p:spPr>
          <a:xfrm>
            <a:off x="7333202" y="2101946"/>
            <a:ext cx="4752000" cy="540000"/>
          </a:xfrm>
          <a:prstGeom prst="parallelogram">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b="1" dirty="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Wholesale and Retail Trade Statistics</a:t>
            </a:r>
            <a:endParaRPr lang="en-US" altLang="zh-CN" b="1" dirty="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文本框 28"/>
          <p:cNvSpPr txBox="1"/>
          <p:nvPr/>
        </p:nvSpPr>
        <p:spPr>
          <a:xfrm>
            <a:off x="6404618" y="2677815"/>
            <a:ext cx="4167573" cy="1477328"/>
          </a:xfrm>
          <a:prstGeom prst="rect">
            <a:avLst/>
          </a:prstGeom>
          <a:noFill/>
        </p:spPr>
        <p:txBody>
          <a:bodyPr wrap="square" rtlCol="0">
            <a:spAutoFit/>
          </a:bodyPr>
          <a:lstStyle/>
          <a:p>
            <a:pPr indent="-179705" algn="just">
              <a:buFont typeface="Arial" panose="020B0604020202020204" pitchFamily="34" charset="0"/>
              <a:buChar cha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total imports or exports only, no product classification information</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indent="-179705" algn="just">
              <a:buFont typeface="Arial" panose="020B0604020202020204" pitchFamily="34" charset="0"/>
              <a:buChar cha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no information about consume and use unit/produce and sale unit of the goods</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indent="-179705" algn="just">
              <a:buFont typeface="Arial" panose="020B0604020202020204" pitchFamily="34" charset="0"/>
              <a:buChar cha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no information on trading counterparties</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0" name="矩形 29"/>
          <p:cNvSpPr/>
          <p:nvPr/>
        </p:nvSpPr>
        <p:spPr>
          <a:xfrm>
            <a:off x="3936022" y="4752596"/>
            <a:ext cx="4167573" cy="1825044"/>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1" name="平行四边形 30"/>
          <p:cNvSpPr/>
          <p:nvPr/>
        </p:nvSpPr>
        <p:spPr>
          <a:xfrm>
            <a:off x="2591787" y="4482596"/>
            <a:ext cx="3600000" cy="540000"/>
          </a:xfrm>
          <a:prstGeom prst="parallelogram">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b="1" dirty="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rPr>
              <a:t>Customs Statistics</a:t>
            </a:r>
            <a:endParaRPr lang="zh-CN" altLang="en-US" b="1" dirty="0">
              <a:solidFill>
                <a:schemeClr val="bg2">
                  <a:lumMod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 name="文本框 31"/>
          <p:cNvSpPr txBox="1"/>
          <p:nvPr/>
        </p:nvSpPr>
        <p:spPr>
          <a:xfrm>
            <a:off x="4173771" y="5303847"/>
            <a:ext cx="4036032" cy="923330"/>
          </a:xfrm>
          <a:prstGeom prst="rect">
            <a:avLst/>
          </a:prstGeom>
          <a:noFill/>
        </p:spPr>
        <p:txBody>
          <a:bodyPr wrap="square" rtlCol="0">
            <a:spAutoFit/>
          </a:bodyPr>
          <a:lstStyle>
            <a:defPPr>
              <a:defRPr lang="zh-CN"/>
            </a:defPPr>
            <a:lvl1pPr lvl="0" indent="-179705" algn="just">
              <a:buFont typeface="Arial" panose="020B0604020202020204" pitchFamily="34" charset="0"/>
              <a:buChar char="•"/>
              <a:defRPr>
                <a:latin typeface="Times New Roman" panose="02020603050405020304" pitchFamily="18" charset="0"/>
                <a:ea typeface="微软雅黑" panose="020B0503020204020204" pitchFamily="34" charset="-122"/>
                <a:cs typeface="Times New Roman" panose="02020603050405020304" pitchFamily="18" charset="0"/>
              </a:defRPr>
            </a:lvl1pPr>
          </a:lstStyle>
          <a:p>
            <a:pPr algn="l"/>
            <a:r>
              <a:rPr lang="en-US" altLang="zh-CN" dirty="0"/>
              <a:t>only the name of the enterprise, no further information such as type, production and financial statistics, etc.</a:t>
            </a:r>
            <a:endParaRPr lang="zh-CN" altLang="en-US" dirty="0"/>
          </a:p>
        </p:txBody>
      </p:sp>
      <p:sp>
        <p:nvSpPr>
          <p:cNvPr id="35" name="文本框 34"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929871" y="1319273"/>
            <a:ext cx="8045547"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The Two Statistical Systems are Independent of Each Other</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sp>
        <p:nvSpPr>
          <p:cNvPr id="40" name="日期占位符 39"/>
          <p:cNvSpPr>
            <a:spLocks noGrp="1"/>
          </p:cNvSpPr>
          <p:nvPr>
            <p:ph type="dt" sz="half" idx="10"/>
          </p:nvPr>
        </p:nvSpPr>
        <p:spPr/>
        <p:txBody>
          <a:bodyPr/>
          <a:lstStyle/>
          <a:p>
            <a:fld id="{BF425698-C525-49F1-AC54-62BA87278BE8}" type="datetime1">
              <a:rPr lang="zh-CN" altLang="en-US" smtClean="0"/>
            </a:fld>
            <a:endParaRPr lang="zh-CN" altLang="en-US"/>
          </a:p>
        </p:txBody>
      </p:sp>
      <p:sp>
        <p:nvSpPr>
          <p:cNvPr id="41" name="灯片编号占位符 40"/>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2067173"/>
            <a:ext cx="10515600" cy="4046730"/>
          </a:xfrm>
        </p:spPr>
        <p:txBody>
          <a:bodyPr>
            <a:normAutofit/>
          </a:bodyPr>
          <a:lstStyle/>
          <a:p>
            <a:pPr algn="just">
              <a:lnSpc>
                <a:spcPct val="150000"/>
              </a:lnSpc>
            </a:pPr>
            <a:r>
              <a:rPr lang="en-US" altLang="zh-CN" sz="2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Information of traders and corresponding transactions are separated.</a:t>
            </a:r>
            <a:endParaRPr lang="en-US" altLang="zh-CN" sz="2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30000"/>
              </a:lnSpc>
              <a:spcBef>
                <a:spcPts val="600"/>
              </a:spcBef>
            </a:pPr>
            <a:r>
              <a:rPr lang="en-US" altLang="zh-CN" sz="2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The analysis is restricted. It is difficult to connect foreign trade analysis with enterprise development analysis. It is not conductive to analyze the structural characteristics of foreign trade and it is also not conductive to formulate and implement precise foreign trade policies.</a:t>
            </a:r>
            <a:endParaRPr lang="en-US" altLang="zh-CN" sz="2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lvl="1" algn="just">
              <a:lnSpc>
                <a:spcPct val="130000"/>
              </a:lnSpc>
              <a:spcBef>
                <a:spcPts val="600"/>
              </a:spcBef>
            </a:pPr>
            <a:r>
              <a:rPr lang="en-US" altLang="zh-CN" sz="2000" i="0" dirty="0">
                <a:solidFill>
                  <a:prstClr val="black"/>
                </a:solidFill>
                <a:effectLst/>
                <a:latin typeface="Times New Roman" panose="02020603050405020304" pitchFamily="18" charset="0"/>
                <a:ea typeface="微软雅黑" panose="020B0503020204020204" pitchFamily="34" charset="-122"/>
                <a:cs typeface="Times New Roman" panose="02020603050405020304" pitchFamily="18" charset="0"/>
              </a:rPr>
              <a:t>Are the leading foreign trade </a:t>
            </a:r>
            <a:r>
              <a:rPr lang="en-US" altLang="zh-CN" sz="2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enterprises sustainable ?</a:t>
            </a:r>
            <a:endParaRPr lang="en-US" altLang="zh-CN" sz="2000" i="0" dirty="0">
              <a:solidFill>
                <a:prstClr val="black"/>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lvl="1" algn="just">
              <a:lnSpc>
                <a:spcPct val="130000"/>
              </a:lnSpc>
              <a:spcBef>
                <a:spcPts val="600"/>
              </a:spcBef>
            </a:pPr>
            <a:r>
              <a:rPr lang="en-US" altLang="zh-CN" sz="2000" i="0" dirty="0">
                <a:solidFill>
                  <a:prstClr val="black"/>
                </a:solidFill>
                <a:effectLst/>
                <a:latin typeface="Times New Roman" panose="02020603050405020304" pitchFamily="18" charset="0"/>
                <a:ea typeface="微软雅黑" panose="020B0503020204020204" pitchFamily="34" charset="-122"/>
                <a:cs typeface="Times New Roman" panose="02020603050405020304" pitchFamily="18" charset="0"/>
              </a:rPr>
              <a:t>Which enterprises  highly depend on foreign trade?</a:t>
            </a:r>
            <a:endParaRPr lang="en-US" altLang="zh-CN" sz="2000" i="0" dirty="0">
              <a:solidFill>
                <a:prstClr val="black"/>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lvl="1" algn="just">
              <a:lnSpc>
                <a:spcPct val="130000"/>
              </a:lnSpc>
              <a:spcBef>
                <a:spcPts val="600"/>
              </a:spcBef>
            </a:pPr>
            <a:r>
              <a:rPr lang="en-US" altLang="zh-CN" sz="2000" i="0" dirty="0">
                <a:solidFill>
                  <a:prstClr val="black"/>
                </a:solidFill>
                <a:effectLst/>
                <a:latin typeface="Times New Roman" panose="02020603050405020304" pitchFamily="18" charset="0"/>
                <a:ea typeface="微软雅黑" panose="020B0503020204020204" pitchFamily="34" charset="-122"/>
                <a:cs typeface="Times New Roman" panose="02020603050405020304" pitchFamily="18" charset="0"/>
              </a:rPr>
              <a:t>Which enterprises' foreign trade is greatly affected by emergencies?</a:t>
            </a:r>
            <a:endParaRPr lang="en-US" altLang="zh-CN" sz="2000" i="0" dirty="0">
              <a:solidFill>
                <a:prstClr val="black"/>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lvl="1" algn="just">
              <a:lnSpc>
                <a:spcPct val="130000"/>
              </a:lnSpc>
              <a:spcBef>
                <a:spcPts val="600"/>
              </a:spcBef>
            </a:pPr>
            <a:r>
              <a:rPr lang="en-US" altLang="zh-CN" sz="2000" i="0" dirty="0">
                <a:solidFill>
                  <a:prstClr val="black"/>
                </a:solidFill>
                <a:effectLst/>
                <a:latin typeface="Times New Roman" panose="02020603050405020304" pitchFamily="18" charset="0"/>
                <a:ea typeface="微软雅黑" panose="020B0503020204020204" pitchFamily="34" charset="-122"/>
                <a:cs typeface="Times New Roman" panose="02020603050405020304" pitchFamily="18" charset="0"/>
              </a:rPr>
              <a:t>Has the foreign trade policy achieved the expected effect?</a:t>
            </a:r>
            <a:endParaRPr lang="en-US" altLang="zh-CN" sz="2000" i="0" dirty="0">
              <a:solidFill>
                <a:prstClr val="black"/>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图片 7"/>
          <p:cNvPicPr>
            <a:picLocks noChangeAspect="1"/>
          </p:cNvPicPr>
          <p:nvPr/>
        </p:nvPicPr>
        <p:blipFill rotWithShape="1">
          <a:blip r:embed="rId1" cstate="screen"/>
          <a:srcRect r="22241"/>
          <a:stretch>
            <a:fillRect/>
          </a:stretch>
        </p:blipFill>
        <p:spPr>
          <a:xfrm>
            <a:off x="304656" y="234114"/>
            <a:ext cx="2520737" cy="898421"/>
          </a:xfrm>
          <a:prstGeom prst="rect">
            <a:avLst/>
          </a:prstGeom>
        </p:spPr>
      </p:pic>
      <p:cxnSp>
        <p:nvCxnSpPr>
          <p:cNvPr id="9" name="直线连接符 2"/>
          <p:cNvCxnSpPr/>
          <p:nvPr/>
        </p:nvCxnSpPr>
        <p:spPr>
          <a:xfrm>
            <a:off x="2902227" y="414019"/>
            <a:ext cx="0" cy="538609"/>
          </a:xfrm>
          <a:prstGeom prst="line">
            <a:avLst/>
          </a:prstGeom>
          <a:ln>
            <a:solidFill>
              <a:srgbClr val="AD0B2A"/>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932910" y="414019"/>
            <a:ext cx="1458877" cy="538609"/>
          </a:xfrm>
          <a:prstGeom prst="rect">
            <a:avLst/>
          </a:prstGeom>
          <a:noFill/>
        </p:spPr>
        <p:txBody>
          <a:bodyPr wrap="square" rtlCol="0">
            <a:spAutoFit/>
          </a:bodyPr>
          <a:lstStyle/>
          <a:p>
            <a:pPr algn="ctr"/>
            <a:r>
              <a:rPr kumimoji="1" lang="en-US" altLang="en-US" sz="2000" dirty="0">
                <a:solidFill>
                  <a:srgbClr val="AD0B2A"/>
                </a:solidFill>
                <a:latin typeface="DengXian" panose="02010600030101010101" pitchFamily="2" charset="-122"/>
                <a:ea typeface="DengXian" panose="02010600030101010101" pitchFamily="2" charset="-122"/>
              </a:rPr>
              <a:t>统计学院</a:t>
            </a:r>
            <a:endParaRPr kumimoji="1" lang="en-US" altLang="en-US" sz="2000" dirty="0">
              <a:solidFill>
                <a:srgbClr val="AD0B2A"/>
              </a:solidFill>
              <a:latin typeface="DengXian" panose="02010600030101010101" pitchFamily="2" charset="-122"/>
              <a:ea typeface="DengXian" panose="02010600030101010101" pitchFamily="2" charset="-122"/>
            </a:endParaRPr>
          </a:p>
          <a:p>
            <a:pPr algn="ctr"/>
            <a:r>
              <a:rPr kumimoji="1" lang="en-US" altLang="en-US" sz="900" dirty="0">
                <a:solidFill>
                  <a:srgbClr val="AD0B2A"/>
                </a:solidFill>
                <a:latin typeface="DengXian" panose="02010600030101010101" pitchFamily="2" charset="-122"/>
                <a:ea typeface="DengXian" panose="02010600030101010101" pitchFamily="2" charset="-122"/>
              </a:rPr>
              <a:t>SCHOOL OF STATISTICS</a:t>
            </a:r>
            <a:endParaRPr kumimoji="1" lang="zh-CN" altLang="en-US" sz="900" dirty="0">
              <a:solidFill>
                <a:srgbClr val="AD0B2A"/>
              </a:solidFill>
              <a:latin typeface="DengXian" panose="02010600030101010101" pitchFamily="2" charset="-122"/>
              <a:ea typeface="DengXian" panose="02010600030101010101" pitchFamily="2" charset="-122"/>
            </a:endParaRPr>
          </a:p>
        </p:txBody>
      </p:sp>
      <p:sp>
        <p:nvSpPr>
          <p:cNvPr id="17" name="矩形 16"/>
          <p:cNvSpPr/>
          <p:nvPr/>
        </p:nvSpPr>
        <p:spPr>
          <a:xfrm>
            <a:off x="408474" y="1366648"/>
            <a:ext cx="395690" cy="354870"/>
          </a:xfrm>
          <a:prstGeom prst="rect">
            <a:avLst/>
          </a:prstGeom>
          <a:solidFill>
            <a:srgbClr val="AD0B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8" name="矩形 17"/>
          <p:cNvSpPr/>
          <p:nvPr/>
        </p:nvSpPr>
        <p:spPr>
          <a:xfrm>
            <a:off x="555671" y="1547113"/>
            <a:ext cx="398819" cy="348346"/>
          </a:xfrm>
          <a:prstGeom prst="rect">
            <a:avLst/>
          </a:prstGeom>
          <a:solidFill>
            <a:srgbClr val="AD0B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19" name="文本框 18"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txBox="1"/>
          <p:nvPr/>
        </p:nvSpPr>
        <p:spPr>
          <a:xfrm>
            <a:off x="876418" y="1313000"/>
            <a:ext cx="5291836" cy="499624"/>
          </a:xfrm>
          <a:prstGeom prst="rect">
            <a:avLst/>
          </a:prstGeom>
          <a:noFill/>
        </p:spPr>
        <p:txBody>
          <a:bodyPr wrap="square" rtlCol="0">
            <a:spAutoFit/>
          </a:bodyPr>
          <a:lstStyle/>
          <a:p>
            <a:pPr algn="ct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Disadvantages of the Independence</a:t>
            </a:r>
            <a:endParaRPr lang="en-US" altLang="en-US" sz="2000" b="1" dirty="0">
              <a:solidFill>
                <a:prstClr val="black"/>
              </a:solidFill>
              <a:latin typeface="微软雅黑" panose="020B0503020204020204" pitchFamily="34" charset="-122"/>
              <a:ea typeface="微软雅黑" panose="020B0503020204020204" pitchFamily="34" charset="-122"/>
            </a:endParaRPr>
          </a:p>
        </p:txBody>
      </p:sp>
      <p:sp>
        <p:nvSpPr>
          <p:cNvPr id="20" name="日期占位符 19"/>
          <p:cNvSpPr>
            <a:spLocks noGrp="1"/>
          </p:cNvSpPr>
          <p:nvPr>
            <p:ph type="dt" sz="half" idx="10"/>
          </p:nvPr>
        </p:nvSpPr>
        <p:spPr/>
        <p:txBody>
          <a:bodyPr/>
          <a:lstStyle/>
          <a:p>
            <a:fld id="{A7A38EDD-2532-401C-9CE7-9FA09F21CC0A}" type="datetime1">
              <a:rPr lang="zh-CN" altLang="en-US" smtClean="0"/>
            </a:fld>
            <a:endParaRPr lang="zh-CN" altLang="en-US"/>
          </a:p>
        </p:txBody>
      </p:sp>
      <p:sp>
        <p:nvSpPr>
          <p:cNvPr id="21" name="灯片编号占位符 20"/>
          <p:cNvSpPr>
            <a:spLocks noGrp="1"/>
          </p:cNvSpPr>
          <p:nvPr>
            <p:ph type="sldNum" sz="quarter" idx="12"/>
          </p:nvPr>
        </p:nvSpPr>
        <p:spPr/>
        <p:txBody>
          <a:bodyPr/>
          <a:lstStyle/>
          <a:p>
            <a:fld id="{EA8BA1B3-7E7C-4504-A6FA-9CE35AC958C6}" type="slidenum">
              <a:rPr lang="zh-CN" altLang="en-US" smtClean="0"/>
            </a:fld>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16402</Words>
  <Application>WPS 演示</Application>
  <PresentationFormat>宽屏</PresentationFormat>
  <Paragraphs>1023</Paragraphs>
  <Slides>40</Slides>
  <Notes>39</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40</vt:i4>
      </vt:variant>
    </vt:vector>
  </HeadingPairs>
  <TitlesOfParts>
    <vt:vector size="54" baseType="lpstr">
      <vt:lpstr>Arial</vt:lpstr>
      <vt:lpstr>宋体</vt:lpstr>
      <vt:lpstr>Wingdings</vt:lpstr>
      <vt:lpstr>微软雅黑</vt:lpstr>
      <vt:lpstr>DengXian</vt:lpstr>
      <vt:lpstr>Times New Roman</vt:lpstr>
      <vt:lpstr>-apple-system</vt:lpstr>
      <vt:lpstr>Segoe Print</vt:lpstr>
      <vt:lpstr>Arial</vt:lpstr>
      <vt:lpstr>等线</vt:lpstr>
      <vt:lpstr>Arial Unicode MS</vt:lpstr>
      <vt:lpstr>等线 Light</vt:lpstr>
      <vt:lpstr>open_sansregular</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贸易统计数据与经济统计数据综合分析应用</dc:title>
  <dc:creator>lee jane</dc:creator>
  <cp:lastModifiedBy>张力允(拟稿)</cp:lastModifiedBy>
  <cp:revision>116</cp:revision>
  <dcterms:created xsi:type="dcterms:W3CDTF">2021-08-24T07:15:00Z</dcterms:created>
  <dcterms:modified xsi:type="dcterms:W3CDTF">2021-11-19T13:25:37Z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